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7"/>
  </p:notesMasterIdLst>
  <p:handoutMasterIdLst>
    <p:handoutMasterId r:id="rId38"/>
  </p:handoutMasterIdLst>
  <p:sldIdLst>
    <p:sldId id="1779" r:id="rId7"/>
    <p:sldId id="739" r:id="rId8"/>
    <p:sldId id="1861" r:id="rId9"/>
    <p:sldId id="1940" r:id="rId10"/>
    <p:sldId id="1941" r:id="rId11"/>
    <p:sldId id="1942" r:id="rId12"/>
    <p:sldId id="1943" r:id="rId13"/>
    <p:sldId id="1863" r:id="rId14"/>
    <p:sldId id="1939" r:id="rId15"/>
    <p:sldId id="1923" r:id="rId16"/>
    <p:sldId id="1927" r:id="rId17"/>
    <p:sldId id="1922" r:id="rId18"/>
    <p:sldId id="1915" r:id="rId19"/>
    <p:sldId id="1928" r:id="rId20"/>
    <p:sldId id="1917" r:id="rId21"/>
    <p:sldId id="1916" r:id="rId22"/>
    <p:sldId id="1918" r:id="rId23"/>
    <p:sldId id="1919" r:id="rId24"/>
    <p:sldId id="1920" r:id="rId25"/>
    <p:sldId id="1921" r:id="rId26"/>
    <p:sldId id="1929" r:id="rId27"/>
    <p:sldId id="1930" r:id="rId28"/>
    <p:sldId id="1931" r:id="rId29"/>
    <p:sldId id="1932" r:id="rId30"/>
    <p:sldId id="1933" r:id="rId31"/>
    <p:sldId id="1934" r:id="rId32"/>
    <p:sldId id="1935" r:id="rId33"/>
    <p:sldId id="1936" r:id="rId34"/>
    <p:sldId id="1937" r:id="rId35"/>
    <p:sldId id="680" r:id="rId36"/>
  </p:sldIdLst>
  <p:sldSz cx="12196763" cy="6858000"/>
  <p:notesSz cx="6805613" cy="9939338"/>
  <p:custDataLst>
    <p:tags r:id="rId3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gs" Target="tags/tag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2022/11/26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llvm.org/docs/Passes.html#constmerge-merge-duplicate-global-constants" TargetMode="External"/><Relationship Id="rId2" Type="http://schemas.openxmlformats.org/officeDocument/2006/relationships/hyperlink" Target="https://llvm.org/docs/Passes.html#adce-aggressive-dead-code-elimination"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24.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6652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LLVM</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架构</a:t>
            </a:r>
            <a:r>
              <a:rPr lang="zh-CN" altLang="en-US" sz="9600" dirty="0">
                <a:ln>
                  <a:solidFill>
                    <a:schemeClr val="tx1">
                      <a:lumMod val="65000"/>
                      <a:lumOff val="35000"/>
                    </a:schemeClr>
                  </a:solidFill>
                </a:ln>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和原理</a:t>
            </a:r>
            <a:endParaRPr lang="zh-CN" altLang="en-US" sz="9600" kern="0" dirty="0">
              <a:ln>
                <a:solidFill>
                  <a:schemeClr val="tx1">
                    <a:lumMod val="65000"/>
                    <a:lumOff val="35000"/>
                  </a:schemeClr>
                </a:solidFill>
              </a:ln>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LLVM</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p>
        </p:txBody>
      </p:sp>
      <p:pic>
        <p:nvPicPr>
          <p:cNvPr id="3" name="图片 2">
            <a:extLst>
              <a:ext uri="{FF2B5EF4-FFF2-40B4-BE49-F238E27FC236}">
                <a16:creationId xmlns:a16="http://schemas.microsoft.com/office/drawing/2014/main" id="{2F420060-9AFB-D144-9A1A-D622F238B080}"/>
              </a:ext>
            </a:extLst>
          </p:cNvPr>
          <p:cNvPicPr>
            <a:picLocks noChangeAspect="1"/>
          </p:cNvPicPr>
          <p:nvPr/>
        </p:nvPicPr>
        <p:blipFill>
          <a:blip r:embed="rId2"/>
          <a:stretch>
            <a:fillRect/>
          </a:stretch>
        </p:blipFill>
        <p:spPr>
          <a:xfrm>
            <a:off x="116138" y="2420888"/>
            <a:ext cx="11964485" cy="3384376"/>
          </a:xfrm>
          <a:prstGeom prst="rect">
            <a:avLst/>
          </a:prstGeom>
        </p:spPr>
      </p:pic>
      <p:sp>
        <p:nvSpPr>
          <p:cNvPr id="4" name="矩形 3">
            <a:extLst>
              <a:ext uri="{FF2B5EF4-FFF2-40B4-BE49-F238E27FC236}">
                <a16:creationId xmlns:a16="http://schemas.microsoft.com/office/drawing/2014/main" id="{347EDDA0-3584-314B-9642-D007E94EE90A}"/>
              </a:ext>
            </a:extLst>
          </p:cNvPr>
          <p:cNvSpPr/>
          <p:nvPr/>
        </p:nvSpPr>
        <p:spPr>
          <a:xfrm>
            <a:off x="658619" y="1270580"/>
            <a:ext cx="10963473" cy="874407"/>
          </a:xfrm>
          <a:prstGeom prst="rect">
            <a:avLst/>
          </a:prstGeom>
        </p:spPr>
        <p:txBody>
          <a:bodyPr wrap="square">
            <a:spAutoFit/>
          </a:bodyPr>
          <a:lstStyle/>
          <a:p>
            <a:pPr>
              <a:lnSpc>
                <a:spcPct val="150000"/>
              </a:lnSpc>
            </a:pPr>
            <a:r>
              <a:rPr lang="zh-CN" altLang="en-US" dirty="0">
                <a:solidFill>
                  <a:srgbClr val="404040"/>
                </a:solidFill>
                <a:latin typeface="+mj-ea"/>
                <a:ea typeface="+mj-ea"/>
              </a:rPr>
              <a:t>目标无关优化，理解优化操作，实际上就是理解 </a:t>
            </a:r>
            <a:r>
              <a:rPr lang="en-US" altLang="zh-CN" dirty="0">
                <a:solidFill>
                  <a:srgbClr val="404040"/>
                </a:solidFill>
                <a:latin typeface="+mj-ea"/>
                <a:ea typeface="+mj-ea"/>
              </a:rPr>
              <a:t>IR </a:t>
            </a:r>
            <a:r>
              <a:rPr lang="zh-CN" altLang="en-US" dirty="0">
                <a:solidFill>
                  <a:srgbClr val="404040"/>
                </a:solidFill>
                <a:latin typeface="+mj-ea"/>
                <a:ea typeface="+mj-ea"/>
              </a:rPr>
              <a:t>如何在 </a:t>
            </a:r>
            <a:r>
              <a:rPr lang="en-US" altLang="zh-CN" dirty="0">
                <a:solidFill>
                  <a:srgbClr val="404040"/>
                </a:solidFill>
                <a:latin typeface="+mj-ea"/>
                <a:ea typeface="+mj-ea"/>
              </a:rPr>
              <a:t>pass </a:t>
            </a:r>
            <a:r>
              <a:rPr lang="zh-CN" altLang="en-US" dirty="0">
                <a:solidFill>
                  <a:srgbClr val="404040"/>
                </a:solidFill>
                <a:latin typeface="+mj-ea"/>
                <a:ea typeface="+mj-ea"/>
              </a:rPr>
              <a:t>流水线中被修改，这需要知道每个 </a:t>
            </a:r>
            <a:r>
              <a:rPr lang="en-US" altLang="zh-CN" dirty="0">
                <a:solidFill>
                  <a:srgbClr val="404040"/>
                </a:solidFill>
                <a:latin typeface="+mj-ea"/>
                <a:ea typeface="+mj-ea"/>
              </a:rPr>
              <a:t>pass </a:t>
            </a:r>
            <a:r>
              <a:rPr lang="zh-CN" altLang="en-US" dirty="0">
                <a:solidFill>
                  <a:srgbClr val="404040"/>
                </a:solidFill>
                <a:latin typeface="+mj-ea"/>
                <a:ea typeface="+mj-ea"/>
              </a:rPr>
              <a:t>执行的修改，还有各个 </a:t>
            </a:r>
            <a:r>
              <a:rPr lang="en-US" altLang="zh-CN" dirty="0">
                <a:solidFill>
                  <a:srgbClr val="404040"/>
                </a:solidFill>
                <a:latin typeface="+mj-ea"/>
                <a:ea typeface="+mj-ea"/>
              </a:rPr>
              <a:t>pass </a:t>
            </a:r>
            <a:r>
              <a:rPr lang="zh-CN" altLang="en-US" dirty="0">
                <a:solidFill>
                  <a:srgbClr val="404040"/>
                </a:solidFill>
                <a:latin typeface="+mj-ea"/>
                <a:ea typeface="+mj-ea"/>
              </a:rPr>
              <a:t>是以什么顺序被执行。</a:t>
            </a:r>
          </a:p>
        </p:txBody>
      </p:sp>
    </p:spTree>
    <p:extLst>
      <p:ext uri="{BB962C8B-B14F-4D97-AF65-F5344CB8AC3E}">
        <p14:creationId xmlns:p14="http://schemas.microsoft.com/office/powerpoint/2010/main" val="249760056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EECA1-C6C4-494E-89AB-3E7C30343641}"/>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Finding</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Pass</a:t>
            </a:r>
            <a:endParaRPr kumimoji="1" lang="zh-CN" altLang="en-US" dirty="0">
              <a:latin typeface="Futura Medium" panose="020B0602020204020303" pitchFamily="34" charset="-79"/>
              <a:cs typeface="Futura Medium" panose="020B0602020204020303" pitchFamily="34" charset="-79"/>
            </a:endParaRPr>
          </a:p>
        </p:txBody>
      </p:sp>
      <p:sp>
        <p:nvSpPr>
          <p:cNvPr id="6" name="矩形 5">
            <a:extLst>
              <a:ext uri="{FF2B5EF4-FFF2-40B4-BE49-F238E27FC236}">
                <a16:creationId xmlns:a16="http://schemas.microsoft.com/office/drawing/2014/main" id="{EBC60180-316F-974C-806B-CA0EA30C6F9B}"/>
              </a:ext>
            </a:extLst>
          </p:cNvPr>
          <p:cNvSpPr/>
          <p:nvPr/>
        </p:nvSpPr>
        <p:spPr>
          <a:xfrm>
            <a:off x="796232" y="1407259"/>
            <a:ext cx="10729192" cy="1330685"/>
          </a:xfrm>
          <a:prstGeom prst="rect">
            <a:avLst/>
          </a:prstGeom>
        </p:spPr>
        <p:txBody>
          <a:bodyPr wrap="square">
            <a:spAutoFit/>
          </a:bodyPr>
          <a:lstStyle/>
          <a:p>
            <a:pPr>
              <a:lnSpc>
                <a:spcPct val="150000"/>
              </a:lnSpc>
            </a:pPr>
            <a:r>
              <a:rPr lang="zh-CN" altLang="en-US" dirty="0">
                <a:solidFill>
                  <a:srgbClr val="374154"/>
                </a:solidFill>
                <a:latin typeface="Gill Sans MT" panose="020B0502020104020203" pitchFamily="34" charset="0"/>
                <a:ea typeface="+mj-ea"/>
              </a:rPr>
              <a:t>优化通常由分析 </a:t>
            </a:r>
            <a:r>
              <a:rPr lang="en-US" altLang="zh-CN" dirty="0">
                <a:solidFill>
                  <a:srgbClr val="374154"/>
                </a:solidFill>
                <a:latin typeface="Gill Sans MT" panose="020B0502020104020203" pitchFamily="34" charset="0"/>
                <a:ea typeface="+mj-ea"/>
              </a:rPr>
              <a:t>Pass</a:t>
            </a:r>
            <a:r>
              <a:rPr lang="zh-CN" altLang="en-US" dirty="0">
                <a:solidFill>
                  <a:srgbClr val="374154"/>
                </a:solidFill>
                <a:latin typeface="Gill Sans MT" panose="020B0502020104020203" pitchFamily="34" charset="0"/>
                <a:ea typeface="+mj-ea"/>
              </a:rPr>
              <a:t> 和转换 </a:t>
            </a:r>
            <a:r>
              <a:rPr lang="en-US" altLang="zh-CN" dirty="0">
                <a:solidFill>
                  <a:srgbClr val="374154"/>
                </a:solidFill>
                <a:latin typeface="Gill Sans MT" panose="020B0502020104020203" pitchFamily="34" charset="0"/>
              </a:rPr>
              <a:t>Pass</a:t>
            </a:r>
            <a:r>
              <a:rPr lang="zh-CN" altLang="en-US" dirty="0">
                <a:solidFill>
                  <a:srgbClr val="374154"/>
                </a:solidFill>
                <a:latin typeface="Gill Sans MT" panose="020B0502020104020203" pitchFamily="34" charset="0"/>
              </a:rPr>
              <a:t> </a:t>
            </a:r>
            <a:r>
              <a:rPr lang="zh-CN" altLang="en-US" dirty="0">
                <a:solidFill>
                  <a:srgbClr val="374154"/>
                </a:solidFill>
                <a:latin typeface="Gill Sans MT" panose="020B0502020104020203" pitchFamily="34" charset="0"/>
                <a:ea typeface="+mj-ea"/>
              </a:rPr>
              <a:t>组成。</a:t>
            </a:r>
            <a:endParaRPr lang="en-US" altLang="zh-CN" dirty="0">
              <a:solidFill>
                <a:srgbClr val="374154"/>
              </a:solidFill>
              <a:latin typeface="Gill Sans MT" panose="020B0502020104020203" pitchFamily="34" charset="0"/>
              <a:ea typeface="+mj-ea"/>
            </a:endParaRPr>
          </a:p>
          <a:p>
            <a:pPr marL="285750" indent="-285750">
              <a:lnSpc>
                <a:spcPct val="150000"/>
              </a:lnSpc>
              <a:buFont typeface="Arial" panose="020B0604020202020204" pitchFamily="34" charset="0"/>
              <a:buChar char="•"/>
            </a:pPr>
            <a:r>
              <a:rPr lang="zh-CN" altLang="en-US" b="1" dirty="0">
                <a:solidFill>
                  <a:srgbClr val="374154"/>
                </a:solidFill>
                <a:latin typeface="Gill Sans MT" panose="020B0502020104020203" pitchFamily="34" charset="0"/>
                <a:ea typeface="+mj-ea"/>
              </a:rPr>
              <a:t>分析 </a:t>
            </a:r>
            <a:r>
              <a:rPr lang="en-US" altLang="zh-CN" b="1" dirty="0">
                <a:solidFill>
                  <a:srgbClr val="374154"/>
                </a:solidFill>
                <a:latin typeface="Gill Sans MT" panose="020B0502020104020203" pitchFamily="34" charset="0"/>
                <a:ea typeface="+mj-ea"/>
              </a:rPr>
              <a:t>Pass</a:t>
            </a:r>
            <a:r>
              <a:rPr lang="zh-CN" altLang="en-US" b="1" dirty="0">
                <a:solidFill>
                  <a:srgbClr val="374154"/>
                </a:solidFill>
                <a:latin typeface="Gill Sans MT" panose="020B0502020104020203" pitchFamily="34" charset="0"/>
                <a:ea typeface="+mj-ea"/>
              </a:rPr>
              <a:t>：</a:t>
            </a:r>
            <a:r>
              <a:rPr lang="zh-CN" altLang="en-US" dirty="0">
                <a:solidFill>
                  <a:srgbClr val="374154"/>
                </a:solidFill>
                <a:latin typeface="Gill Sans MT" panose="020B0502020104020203" pitchFamily="34" charset="0"/>
                <a:ea typeface="+mj-ea"/>
              </a:rPr>
              <a:t>负责发掘性质和优化机会；</a:t>
            </a:r>
            <a:endParaRPr lang="en-US" altLang="zh-CN" dirty="0">
              <a:solidFill>
                <a:srgbClr val="374154"/>
              </a:solidFill>
              <a:latin typeface="Gill Sans MT" panose="020B0502020104020203" pitchFamily="34" charset="0"/>
              <a:ea typeface="+mj-ea"/>
            </a:endParaRPr>
          </a:p>
          <a:p>
            <a:pPr marL="285750" indent="-285750">
              <a:lnSpc>
                <a:spcPct val="150000"/>
              </a:lnSpc>
              <a:buFont typeface="Arial" panose="020B0604020202020204" pitchFamily="34" charset="0"/>
              <a:buChar char="•"/>
            </a:pPr>
            <a:r>
              <a:rPr lang="zh-CN" altLang="en-US" b="1" dirty="0">
                <a:solidFill>
                  <a:srgbClr val="374154"/>
                </a:solidFill>
                <a:latin typeface="Gill Sans MT" panose="020B0502020104020203" pitchFamily="34" charset="0"/>
                <a:ea typeface="+mj-ea"/>
              </a:rPr>
              <a:t>转换 </a:t>
            </a:r>
            <a:r>
              <a:rPr lang="en-US" altLang="zh-CN" b="1" dirty="0">
                <a:solidFill>
                  <a:srgbClr val="374154"/>
                </a:solidFill>
                <a:latin typeface="Gill Sans MT" panose="020B0502020104020203" pitchFamily="34" charset="0"/>
                <a:ea typeface="+mj-ea"/>
              </a:rPr>
              <a:t>Pass</a:t>
            </a:r>
            <a:r>
              <a:rPr lang="zh-CN" altLang="en-US" b="1" dirty="0">
                <a:solidFill>
                  <a:srgbClr val="374154"/>
                </a:solidFill>
                <a:latin typeface="Gill Sans MT" panose="020B0502020104020203" pitchFamily="34" charset="0"/>
                <a:ea typeface="+mj-ea"/>
              </a:rPr>
              <a:t>：</a:t>
            </a:r>
            <a:r>
              <a:rPr lang="zh-CN" altLang="en-US" dirty="0">
                <a:solidFill>
                  <a:srgbClr val="374154"/>
                </a:solidFill>
                <a:latin typeface="Gill Sans MT" panose="020B0502020104020203" pitchFamily="34" charset="0"/>
                <a:ea typeface="+mj-ea"/>
              </a:rPr>
              <a:t>生成必需的数据结构，后续为后者所用；</a:t>
            </a:r>
            <a:endParaRPr lang="zh-CN" altLang="en-US" sz="2000" kern="0" dirty="0">
              <a:solidFill>
                <a:srgbClr val="374154"/>
              </a:solidFill>
              <a:latin typeface="Gill Sans MT" panose="020B0502020104020203" pitchFamily="34" charset="0"/>
              <a:ea typeface="+mj-ea"/>
            </a:endParaRPr>
          </a:p>
        </p:txBody>
      </p:sp>
      <p:sp>
        <p:nvSpPr>
          <p:cNvPr id="7" name="矩形 6">
            <a:extLst>
              <a:ext uri="{FF2B5EF4-FFF2-40B4-BE49-F238E27FC236}">
                <a16:creationId xmlns:a16="http://schemas.microsoft.com/office/drawing/2014/main" id="{7C892F8F-45EA-5A4D-B004-57CBD55B2A14}"/>
              </a:ext>
            </a:extLst>
          </p:cNvPr>
          <p:cNvSpPr/>
          <p:nvPr/>
        </p:nvSpPr>
        <p:spPr>
          <a:xfrm>
            <a:off x="6706960" y="679570"/>
            <a:ext cx="4891917" cy="461665"/>
          </a:xfrm>
          <a:prstGeom prst="rect">
            <a:avLst/>
          </a:prstGeom>
        </p:spPr>
        <p:txBody>
          <a:bodyPr wrap="none">
            <a:spAutoFit/>
          </a:bodyPr>
          <a:lstStyle/>
          <a:p>
            <a:r>
              <a:rPr lang="zh-CN" altLang="en-US" sz="2400" dirty="0">
                <a:latin typeface="Futura Medium" panose="020B0602020204020303" pitchFamily="34" charset="-79"/>
                <a:cs typeface="Futura Medium" panose="020B0602020204020303" pitchFamily="34" charset="-79"/>
              </a:rPr>
              <a:t>https://llvm.org/docs/Passes.html</a:t>
            </a:r>
          </a:p>
        </p:txBody>
      </p:sp>
      <p:sp>
        <p:nvSpPr>
          <p:cNvPr id="3" name="矩形 2">
            <a:extLst>
              <a:ext uri="{FF2B5EF4-FFF2-40B4-BE49-F238E27FC236}">
                <a16:creationId xmlns:a16="http://schemas.microsoft.com/office/drawing/2014/main" id="{B9A4008B-141D-A142-AEEC-2A46672C5A70}"/>
              </a:ext>
            </a:extLst>
          </p:cNvPr>
          <p:cNvSpPr/>
          <p:nvPr/>
        </p:nvSpPr>
        <p:spPr>
          <a:xfrm>
            <a:off x="796232" y="3003969"/>
            <a:ext cx="10963473" cy="2495748"/>
          </a:xfrm>
          <a:prstGeom prst="rect">
            <a:avLst/>
          </a:prstGeom>
        </p:spPr>
        <p:txBody>
          <a:bodyPr wrap="square">
            <a:spAutoFit/>
          </a:bodyPr>
          <a:lstStyle/>
          <a:p>
            <a:pPr>
              <a:lnSpc>
                <a:spcPct val="150000"/>
              </a:lnSpc>
              <a:buClr>
                <a:srgbClr val="6FC4F7"/>
              </a:buClr>
              <a:buFont typeface="Arial" panose="020B0604020202020204" pitchFamily="34" charset="0"/>
              <a:buChar char="•"/>
            </a:pPr>
            <a:r>
              <a:rPr lang="zh-CN" altLang="en-US" sz="2400" u="sng" dirty="0">
                <a:solidFill>
                  <a:srgbClr val="CA7900"/>
                </a:solidFill>
                <a:latin typeface="Gill Sans MT" panose="020B0502020104020203" pitchFamily="34" charset="0"/>
                <a:ea typeface="+mj-ea"/>
                <a:cs typeface="Futura Medium" panose="020B0602020204020303" pitchFamily="34" charset="-79"/>
                <a:hlinkClick r:id="rId2"/>
              </a:rPr>
              <a:t>   </a:t>
            </a:r>
            <a:r>
              <a:rPr lang="en-US" altLang="zh-CN" sz="2400" dirty="0">
                <a:solidFill>
                  <a:srgbClr val="CA7900"/>
                </a:solidFill>
                <a:latin typeface="Gill Sans MT" panose="020B0502020104020203" pitchFamily="34" charset="0"/>
                <a:ea typeface="+mj-ea"/>
                <a:cs typeface="Futura Medium" panose="020B0602020204020303" pitchFamily="34" charset="-79"/>
                <a:hlinkClick r:id="rId2"/>
              </a:rPr>
              <a:t>-adce: Aggressive Dead Code Elimination</a:t>
            </a:r>
            <a:r>
              <a:rPr lang="zh-CN" altLang="en-US" sz="2400" dirty="0">
                <a:solidFill>
                  <a:srgbClr val="CA7900"/>
                </a:solidFill>
                <a:latin typeface="Gill Sans MT" panose="020B0502020104020203" pitchFamily="34" charset="0"/>
                <a:ea typeface="+mj-ea"/>
                <a:cs typeface="Futura Medium" panose="020B0602020204020303" pitchFamily="34" charset="-79"/>
              </a:rPr>
              <a:t> </a:t>
            </a:r>
            <a:endParaRPr lang="en-US" altLang="zh-CN" sz="2400" dirty="0">
              <a:solidFill>
                <a:srgbClr val="CA7900"/>
              </a:solidFill>
              <a:latin typeface="Gill Sans MT" panose="020B0502020104020203" pitchFamily="34" charset="0"/>
              <a:ea typeface="+mj-ea"/>
              <a:cs typeface="Futura Medium" panose="020B0602020204020303" pitchFamily="34" charset="-79"/>
            </a:endParaRPr>
          </a:p>
          <a:p>
            <a:pPr>
              <a:lnSpc>
                <a:spcPct val="150000"/>
              </a:lnSpc>
              <a:buClr>
                <a:srgbClr val="6FC4F7"/>
              </a:buClr>
            </a:pPr>
            <a:r>
              <a:rPr lang="zh-CN" altLang="en-US" sz="1600" dirty="0">
                <a:solidFill>
                  <a:srgbClr val="374154"/>
                </a:solidFill>
                <a:latin typeface="Gill Sans MT" panose="020B0502020104020203" pitchFamily="34" charset="0"/>
                <a:ea typeface="+mj-ea"/>
                <a:cs typeface="Futura Medium" panose="020B0602020204020303" pitchFamily="34" charset="-79"/>
              </a:rPr>
              <a:t>积极的死代码消除。</a:t>
            </a:r>
            <a:r>
              <a:rPr lang="zh-CN" altLang="en-US" sz="1600" dirty="0">
                <a:solidFill>
                  <a:srgbClr val="374154"/>
                </a:solidFill>
                <a:latin typeface="Gill Sans MT" panose="020B0502020104020203" pitchFamily="34" charset="0"/>
                <a:ea typeface="+mj-ea"/>
              </a:rPr>
              <a:t>此</a:t>
            </a:r>
            <a:r>
              <a:rPr lang="en-US" altLang="zh-CN" sz="1600" dirty="0">
                <a:solidFill>
                  <a:srgbClr val="374154"/>
                </a:solidFill>
                <a:latin typeface="Gill Sans MT" panose="020B0502020104020203" pitchFamily="34" charset="0"/>
                <a:ea typeface="+mj-ea"/>
              </a:rPr>
              <a:t>pass</a:t>
            </a:r>
            <a:r>
              <a:rPr lang="zh-CN" altLang="en-US" sz="1600" dirty="0">
                <a:solidFill>
                  <a:srgbClr val="374154"/>
                </a:solidFill>
                <a:latin typeface="Gill Sans MT" panose="020B0502020104020203" pitchFamily="34" charset="0"/>
                <a:ea typeface="+mj-ea"/>
              </a:rPr>
              <a:t>类似于</a:t>
            </a:r>
            <a:r>
              <a:rPr lang="en-US" altLang="zh-CN" sz="1600" dirty="0">
                <a:solidFill>
                  <a:srgbClr val="374154"/>
                </a:solidFill>
                <a:latin typeface="Gill Sans MT" panose="020B0502020104020203" pitchFamily="34" charset="0"/>
                <a:ea typeface="+mj-ea"/>
              </a:rPr>
              <a:t>DCE</a:t>
            </a:r>
            <a:r>
              <a:rPr lang="zh-CN" altLang="en-US" sz="1600" dirty="0">
                <a:solidFill>
                  <a:srgbClr val="374154"/>
                </a:solidFill>
                <a:latin typeface="Gill Sans MT" panose="020B0502020104020203" pitchFamily="34" charset="0"/>
                <a:ea typeface="+mj-ea"/>
              </a:rPr>
              <a:t>，但它假定值是死的，除非得到其他证明。这类似于</a:t>
            </a:r>
            <a:r>
              <a:rPr lang="en-US" altLang="zh-CN" sz="1600" dirty="0">
                <a:solidFill>
                  <a:srgbClr val="374154"/>
                </a:solidFill>
                <a:latin typeface="Gill Sans MT" panose="020B0502020104020203" pitchFamily="34" charset="0"/>
                <a:ea typeface="+mj-ea"/>
              </a:rPr>
              <a:t>SCCP</a:t>
            </a:r>
            <a:r>
              <a:rPr lang="zh-CN" altLang="en-US" sz="1600" dirty="0">
                <a:solidFill>
                  <a:srgbClr val="374154"/>
                </a:solidFill>
                <a:latin typeface="Gill Sans MT" panose="020B0502020104020203" pitchFamily="34" charset="0"/>
                <a:ea typeface="+mj-ea"/>
              </a:rPr>
              <a:t>，除了用于值的活动性。</a:t>
            </a:r>
            <a:endParaRPr lang="zh-CN" altLang="en-US" sz="1600" dirty="0">
              <a:solidFill>
                <a:srgbClr val="374154"/>
              </a:solidFill>
              <a:latin typeface="Gill Sans MT" panose="020B0502020104020203" pitchFamily="34" charset="0"/>
              <a:ea typeface="+mj-ea"/>
              <a:cs typeface="Futura Medium" panose="020B0602020204020303" pitchFamily="34" charset="-79"/>
            </a:endParaRPr>
          </a:p>
          <a:p>
            <a:pPr>
              <a:lnSpc>
                <a:spcPct val="150000"/>
              </a:lnSpc>
              <a:buClr>
                <a:srgbClr val="6FC4F7"/>
              </a:buClr>
            </a:pPr>
            <a:endParaRPr lang="en-US" altLang="zh-CN" dirty="0">
              <a:solidFill>
                <a:srgbClr val="000000"/>
              </a:solidFill>
              <a:latin typeface="Gill Sans MT" panose="020B0502020104020203" pitchFamily="34" charset="0"/>
              <a:ea typeface="+mj-ea"/>
              <a:cs typeface="Futura Medium" panose="020B0602020204020303" pitchFamily="34" charset="-79"/>
            </a:endParaRPr>
          </a:p>
          <a:p>
            <a:pPr marL="342900" indent="-342900">
              <a:buClr>
                <a:srgbClr val="6FC4F7"/>
              </a:buClr>
              <a:buFont typeface="Arial" panose="020B0604020202020204" pitchFamily="34" charset="0"/>
              <a:buChar char="•"/>
            </a:pPr>
            <a:r>
              <a:rPr lang="en-US" altLang="zh-CN" sz="2400" dirty="0">
                <a:latin typeface="Gill Sans MT" panose="020B0502020104020203" pitchFamily="34" charset="0"/>
                <a:hlinkClick r:id="rId3"/>
              </a:rPr>
              <a:t>-constmerge: Merge Duplicate Global Constants</a:t>
            </a:r>
            <a:endParaRPr lang="en-US" altLang="zh-CN" sz="2400" dirty="0">
              <a:latin typeface="Gill Sans MT" panose="020B0502020104020203" pitchFamily="34" charset="0"/>
            </a:endParaRPr>
          </a:p>
          <a:p>
            <a:pPr>
              <a:lnSpc>
                <a:spcPct val="150000"/>
              </a:lnSpc>
              <a:buClr>
                <a:srgbClr val="6FC4F7"/>
              </a:buClr>
            </a:pPr>
            <a:r>
              <a:rPr lang="zh-CN" altLang="en-US" sz="1600" dirty="0">
                <a:solidFill>
                  <a:srgbClr val="374154"/>
                </a:solidFill>
                <a:latin typeface="Gill Sans MT" panose="020B0502020104020203" pitchFamily="34" charset="0"/>
                <a:ea typeface="+mj-ea"/>
                <a:cs typeface="Futura Medium" panose="020B0602020204020303" pitchFamily="34" charset="-79"/>
              </a:rPr>
              <a:t>将重复的全局常量合并到一个共享的常量中。这是有用的，一些</a:t>
            </a:r>
            <a:r>
              <a:rPr lang="en-US" altLang="zh-CN" sz="1600" dirty="0">
                <a:solidFill>
                  <a:srgbClr val="374154"/>
                </a:solidFill>
                <a:latin typeface="Gill Sans MT" panose="020B0502020104020203" pitchFamily="34" charset="0"/>
                <a:ea typeface="+mj-ea"/>
                <a:cs typeface="Futura Medium" panose="020B0602020204020303" pitchFamily="34" charset="-79"/>
              </a:rPr>
              <a:t>passes</a:t>
            </a:r>
            <a:r>
              <a:rPr lang="zh-CN" altLang="en-US" sz="1600" dirty="0">
                <a:solidFill>
                  <a:srgbClr val="374154"/>
                </a:solidFill>
                <a:latin typeface="Gill Sans MT" panose="020B0502020104020203" pitchFamily="34" charset="0"/>
                <a:ea typeface="+mj-ea"/>
                <a:cs typeface="Futura Medium" panose="020B0602020204020303" pitchFamily="34" charset="-79"/>
              </a:rPr>
              <a:t>在程序中插入许多字符串常量，不管现有字符串是否可用。</a:t>
            </a:r>
            <a:endParaRPr lang="en-US" altLang="zh-CN" sz="1600" dirty="0">
              <a:solidFill>
                <a:srgbClr val="374154"/>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631030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en-US" altLang="zh-CN" sz="9600" dirty="0">
                <a:latin typeface="Futura Medium" panose="020B0602020204020303" pitchFamily="34" charset="-79"/>
                <a:cs typeface="Futura Medium" panose="020B0602020204020303" pitchFamily="34" charset="-79"/>
              </a:rPr>
              <a:t>LLVM</a:t>
            </a:r>
            <a:r>
              <a:rPr lang="zh-CN" altLang="en-US" sz="9600" dirty="0">
                <a:latin typeface="Futura Medium" panose="020B0602020204020303" pitchFamily="34" charset="-79"/>
                <a:cs typeface="Futura Medium" panose="020B0602020204020303" pitchFamily="34" charset="-79"/>
              </a:rPr>
              <a:t> 后端</a:t>
            </a:r>
          </a:p>
        </p:txBody>
      </p:sp>
    </p:spTree>
    <p:extLst>
      <p:ext uri="{BB962C8B-B14F-4D97-AF65-F5344CB8AC3E}">
        <p14:creationId xmlns:p14="http://schemas.microsoft.com/office/powerpoint/2010/main" val="12773164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LLVM</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p>
        </p:txBody>
      </p:sp>
      <p:pic>
        <p:nvPicPr>
          <p:cNvPr id="3" name="图片 2">
            <a:extLst>
              <a:ext uri="{FF2B5EF4-FFF2-40B4-BE49-F238E27FC236}">
                <a16:creationId xmlns:a16="http://schemas.microsoft.com/office/drawing/2014/main" id="{2F420060-9AFB-D144-9A1A-D622F238B080}"/>
              </a:ext>
            </a:extLst>
          </p:cNvPr>
          <p:cNvPicPr>
            <a:picLocks noChangeAspect="1"/>
          </p:cNvPicPr>
          <p:nvPr/>
        </p:nvPicPr>
        <p:blipFill>
          <a:blip r:embed="rId2"/>
          <a:stretch>
            <a:fillRect/>
          </a:stretch>
        </p:blipFill>
        <p:spPr>
          <a:xfrm>
            <a:off x="123129" y="2420888"/>
            <a:ext cx="11964485" cy="3384376"/>
          </a:xfrm>
          <a:prstGeom prst="rect">
            <a:avLst/>
          </a:prstGeom>
        </p:spPr>
      </p:pic>
      <p:sp>
        <p:nvSpPr>
          <p:cNvPr id="4" name="矩形 3">
            <a:extLst>
              <a:ext uri="{FF2B5EF4-FFF2-40B4-BE49-F238E27FC236}">
                <a16:creationId xmlns:a16="http://schemas.microsoft.com/office/drawing/2014/main" id="{532DAED6-46E9-7D4A-9AD6-2EAC4AB9BE96}"/>
              </a:ext>
            </a:extLst>
          </p:cNvPr>
          <p:cNvSpPr/>
          <p:nvPr/>
        </p:nvSpPr>
        <p:spPr>
          <a:xfrm>
            <a:off x="733785" y="1555835"/>
            <a:ext cx="10729192" cy="369332"/>
          </a:xfrm>
          <a:prstGeom prst="rect">
            <a:avLst/>
          </a:prstGeom>
        </p:spPr>
        <p:txBody>
          <a:bodyPr wrap="square">
            <a:spAutoFit/>
          </a:bodyPr>
          <a:lstStyle/>
          <a:p>
            <a:r>
              <a:rPr lang="zh-CN" altLang="en-US" dirty="0">
                <a:solidFill>
                  <a:srgbClr val="374154"/>
                </a:solidFill>
                <a:latin typeface="Gill Sans MT" panose="020B0502020104020203" pitchFamily="34" charset="0"/>
                <a:ea typeface="+mj-ea"/>
              </a:rPr>
              <a:t>后端由一套分析和转换 </a:t>
            </a:r>
            <a:r>
              <a:rPr lang="en-US" altLang="zh-CN" dirty="0">
                <a:solidFill>
                  <a:srgbClr val="374154"/>
                </a:solidFill>
                <a:latin typeface="Gill Sans MT" panose="020B0502020104020203" pitchFamily="34" charset="0"/>
                <a:ea typeface="+mj-ea"/>
              </a:rPr>
              <a:t>Pass</a:t>
            </a:r>
            <a:r>
              <a:rPr lang="zh-CN" altLang="en-US" dirty="0">
                <a:solidFill>
                  <a:srgbClr val="374154"/>
                </a:solidFill>
                <a:latin typeface="Gill Sans MT" panose="020B0502020104020203" pitchFamily="34" charset="0"/>
                <a:ea typeface="+mj-ea"/>
              </a:rPr>
              <a:t> 组成，它们的任务是</a:t>
            </a:r>
            <a:r>
              <a:rPr lang="zh-CN" altLang="en-US" dirty="0">
                <a:solidFill>
                  <a:srgbClr val="374154"/>
                </a:solidFill>
                <a:highlight>
                  <a:srgbClr val="FFFF00"/>
                </a:highlight>
                <a:latin typeface="Gill Sans MT" panose="020B0502020104020203" pitchFamily="34" charset="0"/>
                <a:ea typeface="+mj-ea"/>
              </a:rPr>
              <a:t>代码生成</a:t>
            </a:r>
            <a:r>
              <a:rPr lang="zh-CN" altLang="en-US" dirty="0">
                <a:solidFill>
                  <a:srgbClr val="374154"/>
                </a:solidFill>
                <a:latin typeface="Gill Sans MT" panose="020B0502020104020203" pitchFamily="34" charset="0"/>
                <a:ea typeface="+mj-ea"/>
              </a:rPr>
              <a:t>，即将</a:t>
            </a:r>
            <a:r>
              <a:rPr lang="en-US" altLang="zh-CN" dirty="0">
                <a:solidFill>
                  <a:srgbClr val="374154"/>
                </a:solidFill>
                <a:latin typeface="Gill Sans MT" panose="020B0502020104020203" pitchFamily="34" charset="0"/>
                <a:ea typeface="+mj-ea"/>
              </a:rPr>
              <a:t>LLVM</a:t>
            </a:r>
            <a:r>
              <a:rPr lang="zh-CN" altLang="en-US" dirty="0">
                <a:solidFill>
                  <a:srgbClr val="374154"/>
                </a:solidFill>
                <a:latin typeface="Gill Sans MT" panose="020B0502020104020203" pitchFamily="34" charset="0"/>
                <a:ea typeface="+mj-ea"/>
              </a:rPr>
              <a:t> </a:t>
            </a:r>
            <a:r>
              <a:rPr lang="en-US" altLang="zh-CN" dirty="0">
                <a:solidFill>
                  <a:srgbClr val="374154"/>
                </a:solidFill>
                <a:latin typeface="Gill Sans MT" panose="020B0502020104020203" pitchFamily="34" charset="0"/>
                <a:ea typeface="+mj-ea"/>
              </a:rPr>
              <a:t>IR</a:t>
            </a:r>
            <a:r>
              <a:rPr lang="zh-CN" altLang="en-US" dirty="0">
                <a:solidFill>
                  <a:srgbClr val="374154"/>
                </a:solidFill>
                <a:latin typeface="Gill Sans MT" panose="020B0502020104020203" pitchFamily="34" charset="0"/>
                <a:ea typeface="+mj-ea"/>
              </a:rPr>
              <a:t>变换为目标代码（或者汇编）</a:t>
            </a:r>
          </a:p>
        </p:txBody>
      </p:sp>
    </p:spTree>
    <p:extLst>
      <p:ext uri="{BB962C8B-B14F-4D97-AF65-F5344CB8AC3E}">
        <p14:creationId xmlns:p14="http://schemas.microsoft.com/office/powerpoint/2010/main" val="40020336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LLVM</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p>
        </p:txBody>
      </p:sp>
      <p:pic>
        <p:nvPicPr>
          <p:cNvPr id="3" name="图片 2">
            <a:extLst>
              <a:ext uri="{FF2B5EF4-FFF2-40B4-BE49-F238E27FC236}">
                <a16:creationId xmlns:a16="http://schemas.microsoft.com/office/drawing/2014/main" id="{2F420060-9AFB-D144-9A1A-D622F238B080}"/>
              </a:ext>
            </a:extLst>
          </p:cNvPr>
          <p:cNvPicPr>
            <a:picLocks noChangeAspect="1"/>
          </p:cNvPicPr>
          <p:nvPr/>
        </p:nvPicPr>
        <p:blipFill>
          <a:blip r:embed="rId2"/>
          <a:stretch>
            <a:fillRect/>
          </a:stretch>
        </p:blipFill>
        <p:spPr>
          <a:xfrm>
            <a:off x="123129" y="2420888"/>
            <a:ext cx="11964485" cy="3384376"/>
          </a:xfrm>
          <a:prstGeom prst="rect">
            <a:avLst/>
          </a:prstGeom>
        </p:spPr>
      </p:pic>
      <p:sp>
        <p:nvSpPr>
          <p:cNvPr id="4" name="矩形 3">
            <a:extLst>
              <a:ext uri="{FF2B5EF4-FFF2-40B4-BE49-F238E27FC236}">
                <a16:creationId xmlns:a16="http://schemas.microsoft.com/office/drawing/2014/main" id="{532DAED6-46E9-7D4A-9AD6-2EAC4AB9BE96}"/>
              </a:ext>
            </a:extLst>
          </p:cNvPr>
          <p:cNvSpPr/>
          <p:nvPr/>
        </p:nvSpPr>
        <p:spPr>
          <a:xfrm>
            <a:off x="733785" y="1555835"/>
            <a:ext cx="10729192" cy="369332"/>
          </a:xfrm>
          <a:prstGeom prst="rect">
            <a:avLst/>
          </a:prstGeom>
        </p:spPr>
        <p:txBody>
          <a:bodyPr wrap="square">
            <a:spAutoFit/>
          </a:bodyPr>
          <a:lstStyle/>
          <a:p>
            <a:r>
              <a:rPr lang="zh-CN" altLang="en-US" dirty="0">
                <a:solidFill>
                  <a:srgbClr val="374154"/>
                </a:solidFill>
                <a:latin typeface="Gill Sans MT" panose="020B0502020104020203" pitchFamily="34" charset="0"/>
                <a:ea typeface="+mj-ea"/>
              </a:rPr>
              <a:t>后端由一套分析和转换 </a:t>
            </a:r>
            <a:r>
              <a:rPr lang="en-US" altLang="zh-CN" dirty="0">
                <a:solidFill>
                  <a:srgbClr val="374154"/>
                </a:solidFill>
                <a:latin typeface="Gill Sans MT" panose="020B0502020104020203" pitchFamily="34" charset="0"/>
                <a:ea typeface="+mj-ea"/>
              </a:rPr>
              <a:t>Pass</a:t>
            </a:r>
            <a:r>
              <a:rPr lang="zh-CN" altLang="en-US" dirty="0">
                <a:solidFill>
                  <a:srgbClr val="374154"/>
                </a:solidFill>
                <a:latin typeface="Gill Sans MT" panose="020B0502020104020203" pitchFamily="34" charset="0"/>
                <a:ea typeface="+mj-ea"/>
              </a:rPr>
              <a:t> 组成，它们的任务是</a:t>
            </a:r>
            <a:r>
              <a:rPr lang="zh-CN" altLang="en-US" dirty="0">
                <a:solidFill>
                  <a:srgbClr val="374154"/>
                </a:solidFill>
                <a:highlight>
                  <a:srgbClr val="FFFF00"/>
                </a:highlight>
                <a:latin typeface="Gill Sans MT" panose="020B0502020104020203" pitchFamily="34" charset="0"/>
                <a:ea typeface="+mj-ea"/>
              </a:rPr>
              <a:t>代码生成</a:t>
            </a:r>
            <a:r>
              <a:rPr lang="zh-CN" altLang="en-US" dirty="0">
                <a:solidFill>
                  <a:srgbClr val="374154"/>
                </a:solidFill>
                <a:latin typeface="Gill Sans MT" panose="020B0502020104020203" pitchFamily="34" charset="0"/>
                <a:ea typeface="+mj-ea"/>
              </a:rPr>
              <a:t>，即将</a:t>
            </a:r>
            <a:r>
              <a:rPr lang="en-US" altLang="zh-CN" dirty="0">
                <a:solidFill>
                  <a:srgbClr val="374154"/>
                </a:solidFill>
                <a:latin typeface="Gill Sans MT" panose="020B0502020104020203" pitchFamily="34" charset="0"/>
                <a:ea typeface="+mj-ea"/>
              </a:rPr>
              <a:t>LLVM</a:t>
            </a:r>
            <a:r>
              <a:rPr lang="zh-CN" altLang="en-US" dirty="0">
                <a:solidFill>
                  <a:srgbClr val="374154"/>
                </a:solidFill>
                <a:latin typeface="Gill Sans MT" panose="020B0502020104020203" pitchFamily="34" charset="0"/>
                <a:ea typeface="+mj-ea"/>
              </a:rPr>
              <a:t> </a:t>
            </a:r>
            <a:r>
              <a:rPr lang="en-US" altLang="zh-CN" dirty="0">
                <a:solidFill>
                  <a:srgbClr val="374154"/>
                </a:solidFill>
                <a:latin typeface="Gill Sans MT" panose="020B0502020104020203" pitchFamily="34" charset="0"/>
                <a:ea typeface="+mj-ea"/>
              </a:rPr>
              <a:t>IR</a:t>
            </a:r>
            <a:r>
              <a:rPr lang="zh-CN" altLang="en-US" dirty="0">
                <a:solidFill>
                  <a:srgbClr val="374154"/>
                </a:solidFill>
                <a:latin typeface="Gill Sans MT" panose="020B0502020104020203" pitchFamily="34" charset="0"/>
                <a:ea typeface="+mj-ea"/>
              </a:rPr>
              <a:t>变换为目标代码（或者汇编）</a:t>
            </a:r>
          </a:p>
        </p:txBody>
      </p:sp>
    </p:spTree>
    <p:extLst>
      <p:ext uri="{BB962C8B-B14F-4D97-AF65-F5344CB8AC3E}">
        <p14:creationId xmlns:p14="http://schemas.microsoft.com/office/powerpoint/2010/main" val="375069092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EECA1-C6C4-494E-89AB-3E7C30343641}"/>
              </a:ext>
            </a:extLst>
          </p:cNvPr>
          <p:cNvSpPr>
            <a:spLocks noGrp="1"/>
          </p:cNvSpPr>
          <p:nvPr>
            <p:ph type="title"/>
          </p:nvPr>
        </p:nvSpPr>
        <p:spPr/>
        <p:txBody>
          <a:bodyPr/>
          <a:lstStyle/>
          <a:p>
            <a:r>
              <a:rPr kumimoji="1" lang="en-US" altLang="zh-CN" dirty="0"/>
              <a:t>LLVM</a:t>
            </a:r>
            <a:r>
              <a:rPr kumimoji="1" lang="zh-CN" altLang="en-US" dirty="0"/>
              <a:t> </a:t>
            </a:r>
            <a:r>
              <a:rPr kumimoji="1" lang="en-US" altLang="zh-CN" dirty="0"/>
              <a:t>Backend</a:t>
            </a:r>
            <a:r>
              <a:rPr kumimoji="1" lang="zh-CN" altLang="en-US" dirty="0"/>
              <a:t> </a:t>
            </a:r>
            <a:r>
              <a:rPr kumimoji="1" lang="en-US" altLang="zh-CN" dirty="0"/>
              <a:t>Pass</a:t>
            </a:r>
            <a:endParaRPr kumimoji="1" lang="zh-CN" altLang="en-US" dirty="0"/>
          </a:p>
        </p:txBody>
      </p:sp>
      <p:sp>
        <p:nvSpPr>
          <p:cNvPr id="6" name="矩形 5">
            <a:extLst>
              <a:ext uri="{FF2B5EF4-FFF2-40B4-BE49-F238E27FC236}">
                <a16:creationId xmlns:a16="http://schemas.microsoft.com/office/drawing/2014/main" id="{EBC60180-316F-974C-806B-CA0EA30C6F9B}"/>
              </a:ext>
            </a:extLst>
          </p:cNvPr>
          <p:cNvSpPr/>
          <p:nvPr/>
        </p:nvSpPr>
        <p:spPr>
          <a:xfrm>
            <a:off x="827596" y="1523795"/>
            <a:ext cx="10729192" cy="874470"/>
          </a:xfrm>
          <a:prstGeom prst="rect">
            <a:avLst/>
          </a:prstGeom>
        </p:spPr>
        <p:txBody>
          <a:bodyPr wrap="square">
            <a:spAutoFit/>
          </a:bodyPr>
          <a:lstStyle/>
          <a:p>
            <a:pPr>
              <a:lnSpc>
                <a:spcPct val="150000"/>
              </a:lnSpc>
            </a:pPr>
            <a:r>
              <a:rPr lang="zh-CN" altLang="en-US" dirty="0">
                <a:solidFill>
                  <a:srgbClr val="374154"/>
                </a:solidFill>
                <a:latin typeface="Gill Sans MT" panose="020B0502020104020203" pitchFamily="34" charset="0"/>
                <a:ea typeface="+mj-ea"/>
              </a:rPr>
              <a:t>整个后端流水线用到了四种不同层次的指令表示：</a:t>
            </a:r>
            <a:endParaRPr lang="en-US" altLang="zh-CN" dirty="0">
              <a:solidFill>
                <a:srgbClr val="374154"/>
              </a:solidFill>
              <a:latin typeface="Gill Sans MT" panose="020B0502020104020203" pitchFamily="34" charset="0"/>
              <a:ea typeface="+mj-ea"/>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itchFamily="34" charset="-122"/>
              </a:rPr>
              <a:t>内存中的</a:t>
            </a:r>
            <a:r>
              <a:rPr lang="en-US" altLang="zh-CN" kern="0" dirty="0">
                <a:solidFill>
                  <a:srgbClr val="374154"/>
                </a:solidFill>
                <a:latin typeface="Gill Sans MT" panose="020B0502020104020203" pitchFamily="34" charset="0"/>
                <a:ea typeface="微软雅黑" pitchFamily="34" charset="-122"/>
              </a:rPr>
              <a:t>LLVM IR</a:t>
            </a:r>
            <a:r>
              <a:rPr lang="zh-CN" altLang="en-US" kern="0" dirty="0">
                <a:solidFill>
                  <a:srgbClr val="374154"/>
                </a:solidFill>
                <a:latin typeface="Gill Sans MT" panose="020B0502020104020203" pitchFamily="34" charset="0"/>
                <a:ea typeface="微软雅黑" pitchFamily="34" charset="-122"/>
              </a:rPr>
              <a:t>，</a:t>
            </a:r>
            <a:r>
              <a:rPr lang="en-US" altLang="zh-CN" kern="0" dirty="0" err="1">
                <a:solidFill>
                  <a:srgbClr val="374154"/>
                </a:solidFill>
                <a:latin typeface="Gill Sans MT" panose="020B0502020104020203" pitchFamily="34" charset="0"/>
                <a:ea typeface="微软雅黑" pitchFamily="34" charset="-122"/>
              </a:rPr>
              <a:t>SelectionDAG</a:t>
            </a:r>
            <a:r>
              <a:rPr lang="zh-CN" altLang="en-US" kern="0" dirty="0">
                <a:solidFill>
                  <a:srgbClr val="374154"/>
                </a:solidFill>
                <a:latin typeface="Gill Sans MT" panose="020B0502020104020203" pitchFamily="34" charset="0"/>
                <a:ea typeface="微软雅黑" pitchFamily="34" charset="-122"/>
              </a:rPr>
              <a:t> 节点，</a:t>
            </a:r>
            <a:r>
              <a:rPr lang="en-US" altLang="zh-CN" kern="0" dirty="0" err="1">
                <a:solidFill>
                  <a:srgbClr val="374154"/>
                </a:solidFill>
                <a:latin typeface="Gill Sans MT" panose="020B0502020104020203" pitchFamily="34" charset="0"/>
                <a:ea typeface="微软雅黑" pitchFamily="34" charset="-122"/>
              </a:rPr>
              <a:t>MachineInstr</a:t>
            </a:r>
            <a:r>
              <a:rPr lang="zh-CN" altLang="en-US" kern="0" dirty="0">
                <a:solidFill>
                  <a:srgbClr val="374154"/>
                </a:solidFill>
                <a:latin typeface="Gill Sans MT" panose="020B0502020104020203" pitchFamily="34" charset="0"/>
                <a:ea typeface="微软雅黑" pitchFamily="34" charset="-122"/>
              </a:rPr>
              <a:t>，和 </a:t>
            </a:r>
            <a:r>
              <a:rPr lang="en-US" altLang="zh-CN" kern="0" dirty="0" err="1">
                <a:solidFill>
                  <a:srgbClr val="374154"/>
                </a:solidFill>
                <a:latin typeface="Gill Sans MT" panose="020B0502020104020203" pitchFamily="34" charset="0"/>
                <a:ea typeface="微软雅黑" pitchFamily="34" charset="-122"/>
              </a:rPr>
              <a:t>MCInst</a:t>
            </a:r>
            <a:r>
              <a:rPr lang="zh-CN" altLang="en-US" kern="0" dirty="0">
                <a:solidFill>
                  <a:srgbClr val="374154"/>
                </a:solidFill>
                <a:latin typeface="Gill Sans MT" panose="020B0502020104020203" pitchFamily="34" charset="0"/>
                <a:ea typeface="微软雅黑" pitchFamily="34" charset="-122"/>
              </a:rPr>
              <a:t>。</a:t>
            </a:r>
          </a:p>
        </p:txBody>
      </p:sp>
      <p:pic>
        <p:nvPicPr>
          <p:cNvPr id="3" name="图片 2">
            <a:extLst>
              <a:ext uri="{FF2B5EF4-FFF2-40B4-BE49-F238E27FC236}">
                <a16:creationId xmlns:a16="http://schemas.microsoft.com/office/drawing/2014/main" id="{5C879EA4-629B-1C4A-A8DE-739FDA6AE272}"/>
              </a:ext>
            </a:extLst>
          </p:cNvPr>
          <p:cNvPicPr>
            <a:picLocks noChangeAspect="1"/>
          </p:cNvPicPr>
          <p:nvPr/>
        </p:nvPicPr>
        <p:blipFill>
          <a:blip r:embed="rId2"/>
          <a:stretch>
            <a:fillRect/>
          </a:stretch>
        </p:blipFill>
        <p:spPr>
          <a:xfrm>
            <a:off x="1355572" y="2996952"/>
            <a:ext cx="9499600" cy="2755900"/>
          </a:xfrm>
          <a:prstGeom prst="rect">
            <a:avLst/>
          </a:prstGeom>
        </p:spPr>
      </p:pic>
    </p:spTree>
    <p:extLst>
      <p:ext uri="{BB962C8B-B14F-4D97-AF65-F5344CB8AC3E}">
        <p14:creationId xmlns:p14="http://schemas.microsoft.com/office/powerpoint/2010/main" val="95486768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57DF065-F246-324B-AFDA-7D03104A0A17}"/>
              </a:ext>
            </a:extLst>
          </p:cNvPr>
          <p:cNvSpPr>
            <a:spLocks noGrp="1"/>
          </p:cNvSpPr>
          <p:nvPr>
            <p:ph type="title"/>
          </p:nvPr>
        </p:nvSpPr>
        <p:spPr/>
        <p:txBody>
          <a:bodyPr/>
          <a:lstStyle/>
          <a:p>
            <a:r>
              <a:rPr lang="en-US" altLang="zh-CN" b="0" dirty="0"/>
              <a:t>Instruction Selection</a:t>
            </a:r>
            <a:r>
              <a:rPr lang="zh-CN" altLang="en-US" b="0" dirty="0"/>
              <a:t> </a:t>
            </a:r>
            <a:r>
              <a:rPr lang="zh-CN" altLang="en-US" dirty="0"/>
              <a:t>指令选择</a:t>
            </a:r>
          </a:p>
        </p:txBody>
      </p:sp>
      <p:sp>
        <p:nvSpPr>
          <p:cNvPr id="6" name="内容占位符 5">
            <a:extLst>
              <a:ext uri="{FF2B5EF4-FFF2-40B4-BE49-F238E27FC236}">
                <a16:creationId xmlns:a16="http://schemas.microsoft.com/office/drawing/2014/main" id="{297DCA22-AA8B-EF43-8FFA-B21C60D3C230}"/>
              </a:ext>
            </a:extLst>
          </p:cNvPr>
          <p:cNvSpPr>
            <a:spLocks noGrp="1"/>
          </p:cNvSpPr>
          <p:nvPr>
            <p:ph sz="half" idx="1"/>
          </p:nvPr>
        </p:nvSpPr>
        <p:spPr/>
        <p:txBody>
          <a:bodyPr/>
          <a:lstStyle/>
          <a:p>
            <a:pPr>
              <a:lnSpc>
                <a:spcPct val="150000"/>
              </a:lnSpc>
            </a:pPr>
            <a:r>
              <a:rPr lang="zh-CN" altLang="en-US" dirty="0"/>
              <a:t>内存中 </a:t>
            </a:r>
            <a:r>
              <a:rPr lang="en-US" altLang="zh-CN" dirty="0"/>
              <a:t>LLVM</a:t>
            </a:r>
            <a:r>
              <a:rPr lang="zh-CN" altLang="en-US" dirty="0"/>
              <a:t> </a:t>
            </a:r>
            <a:r>
              <a:rPr lang="en-US" altLang="zh-CN" dirty="0"/>
              <a:t>IR</a:t>
            </a:r>
            <a:r>
              <a:rPr lang="zh-CN" altLang="en-US" dirty="0"/>
              <a:t> 变换为目标特定 </a:t>
            </a:r>
            <a:r>
              <a:rPr lang="en-US" altLang="zh-CN" dirty="0" err="1"/>
              <a:t>SelectionDAG</a:t>
            </a:r>
            <a:r>
              <a:rPr lang="zh-CN" altLang="en-US" dirty="0"/>
              <a:t> 节点；</a:t>
            </a:r>
            <a:endParaRPr lang="en-US" altLang="zh-CN" dirty="0"/>
          </a:p>
          <a:p>
            <a:pPr>
              <a:lnSpc>
                <a:spcPct val="150000"/>
              </a:lnSpc>
            </a:pPr>
            <a:r>
              <a:rPr lang="zh-CN" altLang="en-US" dirty="0"/>
              <a:t>每个</a:t>
            </a:r>
            <a:r>
              <a:rPr lang="en-US" altLang="zh-CN" dirty="0"/>
              <a:t>DAG</a:t>
            </a:r>
            <a:r>
              <a:rPr lang="zh-CN" altLang="en-US" dirty="0"/>
              <a:t>能够表示单一基本块的计算；</a:t>
            </a:r>
            <a:endParaRPr lang="en-US" altLang="zh-CN" dirty="0"/>
          </a:p>
          <a:p>
            <a:pPr>
              <a:lnSpc>
                <a:spcPct val="150000"/>
              </a:lnSpc>
            </a:pPr>
            <a:r>
              <a:rPr lang="zh-CN" altLang="en-US" dirty="0"/>
              <a:t>节点表示指令，而边编码了指令间的数据流依赖；</a:t>
            </a:r>
            <a:endParaRPr lang="en-US" altLang="zh-CN" sz="1400" dirty="0"/>
          </a:p>
          <a:p>
            <a:pPr>
              <a:lnSpc>
                <a:spcPct val="150000"/>
              </a:lnSpc>
            </a:pPr>
            <a:r>
              <a:rPr lang="zh-CN" altLang="en-US" b="1" dirty="0"/>
              <a:t>让</a:t>
            </a:r>
            <a:r>
              <a:rPr lang="en-US" altLang="zh-CN" b="1" dirty="0"/>
              <a:t>LLVM</a:t>
            </a:r>
            <a:r>
              <a:rPr lang="zh-CN" altLang="en-US" b="1" dirty="0"/>
              <a:t>代码生成程序库能够运用基于树的模式匹配指令选择算法。</a:t>
            </a:r>
            <a:endParaRPr lang="zh-CN" altLang="en-US" sz="1400" b="1" dirty="0"/>
          </a:p>
        </p:txBody>
      </p:sp>
      <p:pic>
        <p:nvPicPr>
          <p:cNvPr id="4" name="图片 3">
            <a:extLst>
              <a:ext uri="{FF2B5EF4-FFF2-40B4-BE49-F238E27FC236}">
                <a16:creationId xmlns:a16="http://schemas.microsoft.com/office/drawing/2014/main" id="{D6A12A4D-241C-124A-846F-0FB628E82FD6}"/>
              </a:ext>
            </a:extLst>
          </p:cNvPr>
          <p:cNvPicPr>
            <a:picLocks noChangeAspect="1"/>
          </p:cNvPicPr>
          <p:nvPr/>
        </p:nvPicPr>
        <p:blipFill>
          <a:blip r:embed="rId2"/>
          <a:stretch>
            <a:fillRect/>
          </a:stretch>
        </p:blipFill>
        <p:spPr>
          <a:xfrm>
            <a:off x="1129829" y="3429000"/>
            <a:ext cx="9499600" cy="2755900"/>
          </a:xfrm>
          <a:prstGeom prst="rect">
            <a:avLst/>
          </a:prstGeom>
        </p:spPr>
      </p:pic>
    </p:spTree>
    <p:extLst>
      <p:ext uri="{BB962C8B-B14F-4D97-AF65-F5344CB8AC3E}">
        <p14:creationId xmlns:p14="http://schemas.microsoft.com/office/powerpoint/2010/main" val="21850015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57DF065-F246-324B-AFDA-7D03104A0A17}"/>
              </a:ext>
            </a:extLst>
          </p:cNvPr>
          <p:cNvSpPr>
            <a:spLocks noGrp="1"/>
          </p:cNvSpPr>
          <p:nvPr>
            <p:ph type="title"/>
          </p:nvPr>
        </p:nvSpPr>
        <p:spPr/>
        <p:txBody>
          <a:bodyPr/>
          <a:lstStyle/>
          <a:p>
            <a:r>
              <a:rPr lang="en-US" altLang="zh-CN" b="0" dirty="0"/>
              <a:t>Instruction Scheduling</a:t>
            </a:r>
            <a:r>
              <a:rPr lang="zh-CN" altLang="en-US" b="0" dirty="0"/>
              <a:t> </a:t>
            </a:r>
            <a:r>
              <a:rPr lang="zh-CN" altLang="en-US" dirty="0"/>
              <a:t>指令调度</a:t>
            </a:r>
          </a:p>
        </p:txBody>
      </p:sp>
      <p:sp>
        <p:nvSpPr>
          <p:cNvPr id="6" name="内容占位符 5">
            <a:extLst>
              <a:ext uri="{FF2B5EF4-FFF2-40B4-BE49-F238E27FC236}">
                <a16:creationId xmlns:a16="http://schemas.microsoft.com/office/drawing/2014/main" id="{297DCA22-AA8B-EF43-8FFA-B21C60D3C230}"/>
              </a:ext>
            </a:extLst>
          </p:cNvPr>
          <p:cNvSpPr>
            <a:spLocks noGrp="1"/>
          </p:cNvSpPr>
          <p:nvPr>
            <p:ph sz="half" idx="1"/>
          </p:nvPr>
        </p:nvSpPr>
        <p:spPr/>
        <p:txBody>
          <a:bodyPr/>
          <a:lstStyle/>
          <a:p>
            <a:pPr>
              <a:lnSpc>
                <a:spcPct val="150000"/>
              </a:lnSpc>
            </a:pPr>
            <a:r>
              <a:rPr lang="zh-CN" altLang="en-US" dirty="0"/>
              <a:t>第</a:t>
            </a:r>
            <a:r>
              <a:rPr lang="en-US" altLang="zh-CN" dirty="0"/>
              <a:t>1</a:t>
            </a:r>
            <a:r>
              <a:rPr lang="zh-CN" altLang="en-US" dirty="0"/>
              <a:t>次指令调度（</a:t>
            </a:r>
            <a:r>
              <a:rPr lang="en-US" altLang="zh-CN" dirty="0"/>
              <a:t>Instruction Scheduling</a:t>
            </a:r>
            <a:r>
              <a:rPr lang="zh-CN" altLang="en-US" dirty="0"/>
              <a:t>），也称为前寄存器分配（</a:t>
            </a:r>
            <a:r>
              <a:rPr lang="en-US" altLang="zh-CN" dirty="0"/>
              <a:t>RA</a:t>
            </a:r>
            <a:r>
              <a:rPr lang="zh-CN" altLang="en-US" dirty="0"/>
              <a:t>）调度；</a:t>
            </a:r>
            <a:endParaRPr lang="en-US" altLang="zh-CN" dirty="0"/>
          </a:p>
          <a:p>
            <a:pPr>
              <a:lnSpc>
                <a:spcPct val="150000"/>
              </a:lnSpc>
            </a:pPr>
            <a:r>
              <a:rPr lang="zh-CN" altLang="en-US" dirty="0"/>
              <a:t>对指令排序，同时尝试发现尽可能多的指令层次的并行；</a:t>
            </a:r>
            <a:endParaRPr lang="en-US" altLang="zh-CN" dirty="0"/>
          </a:p>
          <a:p>
            <a:pPr>
              <a:lnSpc>
                <a:spcPct val="150000"/>
              </a:lnSpc>
            </a:pPr>
            <a:r>
              <a:rPr lang="zh-CN" altLang="en-US" dirty="0"/>
              <a:t>然后指令被变换为</a:t>
            </a:r>
            <a:r>
              <a:rPr lang="en-US" altLang="zh-CN" dirty="0"/>
              <a:t>MachineInstr</a:t>
            </a:r>
            <a:r>
              <a:rPr lang="zh-CN" altLang="en-US" dirty="0"/>
              <a:t>三地址表示。</a:t>
            </a:r>
            <a:endParaRPr lang="zh-CN" altLang="en-US" sz="1400" dirty="0"/>
          </a:p>
        </p:txBody>
      </p:sp>
      <p:pic>
        <p:nvPicPr>
          <p:cNvPr id="4" name="图片 3">
            <a:extLst>
              <a:ext uri="{FF2B5EF4-FFF2-40B4-BE49-F238E27FC236}">
                <a16:creationId xmlns:a16="http://schemas.microsoft.com/office/drawing/2014/main" id="{577F42DA-BF00-084D-A524-069DFAF26571}"/>
              </a:ext>
            </a:extLst>
          </p:cNvPr>
          <p:cNvPicPr>
            <a:picLocks noChangeAspect="1"/>
          </p:cNvPicPr>
          <p:nvPr/>
        </p:nvPicPr>
        <p:blipFill>
          <a:blip r:embed="rId2"/>
          <a:stretch>
            <a:fillRect/>
          </a:stretch>
        </p:blipFill>
        <p:spPr>
          <a:xfrm>
            <a:off x="1129829" y="3429000"/>
            <a:ext cx="9499600" cy="2755900"/>
          </a:xfrm>
          <a:prstGeom prst="rect">
            <a:avLst/>
          </a:prstGeom>
        </p:spPr>
      </p:pic>
    </p:spTree>
    <p:extLst>
      <p:ext uri="{BB962C8B-B14F-4D97-AF65-F5344CB8AC3E}">
        <p14:creationId xmlns:p14="http://schemas.microsoft.com/office/powerpoint/2010/main" val="271947519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57DF065-F246-324B-AFDA-7D03104A0A17}"/>
              </a:ext>
            </a:extLst>
          </p:cNvPr>
          <p:cNvSpPr>
            <a:spLocks noGrp="1"/>
          </p:cNvSpPr>
          <p:nvPr>
            <p:ph type="title"/>
          </p:nvPr>
        </p:nvSpPr>
        <p:spPr/>
        <p:txBody>
          <a:bodyPr/>
          <a:lstStyle/>
          <a:p>
            <a:r>
              <a:rPr lang="en-US" altLang="zh-CN" b="0" dirty="0"/>
              <a:t>Register Allocation</a:t>
            </a:r>
            <a:r>
              <a:rPr lang="zh-CN" altLang="en-US" b="0" dirty="0"/>
              <a:t> </a:t>
            </a:r>
            <a:r>
              <a:rPr lang="zh-CN" altLang="en-US" dirty="0"/>
              <a:t>寄存器分配</a:t>
            </a:r>
          </a:p>
        </p:txBody>
      </p:sp>
      <p:sp>
        <p:nvSpPr>
          <p:cNvPr id="6" name="内容占位符 5">
            <a:extLst>
              <a:ext uri="{FF2B5EF4-FFF2-40B4-BE49-F238E27FC236}">
                <a16:creationId xmlns:a16="http://schemas.microsoft.com/office/drawing/2014/main" id="{297DCA22-AA8B-EF43-8FFA-B21C60D3C230}"/>
              </a:ext>
            </a:extLst>
          </p:cNvPr>
          <p:cNvSpPr>
            <a:spLocks noGrp="1"/>
          </p:cNvSpPr>
          <p:nvPr>
            <p:ph sz="half" idx="1"/>
          </p:nvPr>
        </p:nvSpPr>
        <p:spPr/>
        <p:txBody>
          <a:bodyPr/>
          <a:lstStyle/>
          <a:p>
            <a:pPr>
              <a:lnSpc>
                <a:spcPct val="150000"/>
              </a:lnSpc>
            </a:pPr>
            <a:r>
              <a:rPr lang="en-US" altLang="zh-CN" dirty="0"/>
              <a:t>LLVMIR</a:t>
            </a:r>
            <a:r>
              <a:rPr lang="zh-CN" altLang="en-US" dirty="0"/>
              <a:t> 两个中哟特性之一：</a:t>
            </a:r>
            <a:r>
              <a:rPr lang="en-US" altLang="zh-CN" dirty="0"/>
              <a:t>LLVM IR</a:t>
            </a:r>
            <a:r>
              <a:rPr lang="zh-CN" altLang="en-US" dirty="0"/>
              <a:t> 寄存器集是无限；</a:t>
            </a:r>
            <a:endParaRPr lang="en-US" altLang="zh-CN" dirty="0"/>
          </a:p>
          <a:p>
            <a:pPr>
              <a:lnSpc>
                <a:spcPct val="150000"/>
              </a:lnSpc>
            </a:pPr>
            <a:r>
              <a:rPr lang="zh-CN" altLang="en-US" dirty="0"/>
              <a:t>这个性质一直保持着，直到寄存器分配（</a:t>
            </a:r>
            <a:r>
              <a:rPr lang="en-US" altLang="zh-CN" dirty="0"/>
              <a:t>Register Allocation</a:t>
            </a:r>
            <a:r>
              <a:rPr lang="zh-CN" altLang="en-US" dirty="0"/>
              <a:t>）；</a:t>
            </a:r>
            <a:endParaRPr lang="en-US" altLang="zh-CN" dirty="0"/>
          </a:p>
          <a:p>
            <a:pPr>
              <a:lnSpc>
                <a:spcPct val="150000"/>
              </a:lnSpc>
            </a:pPr>
            <a:r>
              <a:rPr lang="zh-CN" altLang="en-US" dirty="0"/>
              <a:t>寄存器分配将无限的虚拟寄存器引用转换为有限的目标特定的寄存器集；</a:t>
            </a:r>
            <a:endParaRPr lang="en-US" altLang="zh-CN" dirty="0"/>
          </a:p>
          <a:p>
            <a:pPr>
              <a:lnSpc>
                <a:spcPct val="150000"/>
              </a:lnSpc>
            </a:pPr>
            <a:r>
              <a:rPr lang="zh-CN" altLang="en-US" dirty="0"/>
              <a:t>寄存器不够时挤出（</a:t>
            </a:r>
            <a:r>
              <a:rPr lang="en-US" altLang="zh-CN" dirty="0"/>
              <a:t>spill</a:t>
            </a:r>
            <a:r>
              <a:rPr lang="zh-CN" altLang="en-US" dirty="0"/>
              <a:t>）到内存。</a:t>
            </a:r>
            <a:endParaRPr lang="zh-CN" altLang="en-US" sz="1400" dirty="0"/>
          </a:p>
        </p:txBody>
      </p:sp>
      <p:pic>
        <p:nvPicPr>
          <p:cNvPr id="4" name="图片 3">
            <a:extLst>
              <a:ext uri="{FF2B5EF4-FFF2-40B4-BE49-F238E27FC236}">
                <a16:creationId xmlns:a16="http://schemas.microsoft.com/office/drawing/2014/main" id="{4C7D6F7D-6DDD-7F4C-9F7C-ABF5DE70059D}"/>
              </a:ext>
            </a:extLst>
          </p:cNvPr>
          <p:cNvPicPr>
            <a:picLocks noChangeAspect="1"/>
          </p:cNvPicPr>
          <p:nvPr/>
        </p:nvPicPr>
        <p:blipFill>
          <a:blip r:embed="rId2"/>
          <a:stretch>
            <a:fillRect/>
          </a:stretch>
        </p:blipFill>
        <p:spPr>
          <a:xfrm>
            <a:off x="1129829" y="3429000"/>
            <a:ext cx="9499600" cy="2755900"/>
          </a:xfrm>
          <a:prstGeom prst="rect">
            <a:avLst/>
          </a:prstGeom>
        </p:spPr>
      </p:pic>
    </p:spTree>
    <p:extLst>
      <p:ext uri="{BB962C8B-B14F-4D97-AF65-F5344CB8AC3E}">
        <p14:creationId xmlns:p14="http://schemas.microsoft.com/office/powerpoint/2010/main" val="17666202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57DF065-F246-324B-AFDA-7D03104A0A17}"/>
              </a:ext>
            </a:extLst>
          </p:cNvPr>
          <p:cNvSpPr>
            <a:spLocks noGrp="1"/>
          </p:cNvSpPr>
          <p:nvPr>
            <p:ph type="title"/>
          </p:nvPr>
        </p:nvSpPr>
        <p:spPr/>
        <p:txBody>
          <a:bodyPr/>
          <a:lstStyle/>
          <a:p>
            <a:r>
              <a:rPr lang="en-US" altLang="zh-CN" b="0" dirty="0"/>
              <a:t>Instruction Scheduling</a:t>
            </a:r>
            <a:r>
              <a:rPr lang="zh-CN" altLang="en-US" b="0" dirty="0"/>
              <a:t> </a:t>
            </a:r>
            <a:r>
              <a:rPr lang="zh-CN" altLang="en-US" dirty="0"/>
              <a:t>指令调度</a:t>
            </a:r>
          </a:p>
        </p:txBody>
      </p:sp>
      <p:sp>
        <p:nvSpPr>
          <p:cNvPr id="6" name="内容占位符 5">
            <a:extLst>
              <a:ext uri="{FF2B5EF4-FFF2-40B4-BE49-F238E27FC236}">
                <a16:creationId xmlns:a16="http://schemas.microsoft.com/office/drawing/2014/main" id="{297DCA22-AA8B-EF43-8FFA-B21C60D3C230}"/>
              </a:ext>
            </a:extLst>
          </p:cNvPr>
          <p:cNvSpPr>
            <a:spLocks noGrp="1"/>
          </p:cNvSpPr>
          <p:nvPr>
            <p:ph sz="half" idx="1"/>
          </p:nvPr>
        </p:nvSpPr>
        <p:spPr/>
        <p:txBody>
          <a:bodyPr/>
          <a:lstStyle/>
          <a:p>
            <a:pPr>
              <a:lnSpc>
                <a:spcPct val="150000"/>
              </a:lnSpc>
            </a:pPr>
            <a:r>
              <a:rPr lang="zh-CN" altLang="en-US" dirty="0"/>
              <a:t>第</a:t>
            </a:r>
            <a:r>
              <a:rPr lang="en-US" altLang="zh-CN" dirty="0"/>
              <a:t>2</a:t>
            </a:r>
            <a:r>
              <a:rPr lang="zh-CN" altLang="en-US" dirty="0"/>
              <a:t>次指令调度，也称为后寄存器分配（</a:t>
            </a:r>
            <a:r>
              <a:rPr lang="en-US" altLang="zh-CN" dirty="0"/>
              <a:t>RA</a:t>
            </a:r>
            <a:r>
              <a:rPr lang="zh-CN" altLang="en-US" dirty="0"/>
              <a:t>）调度；</a:t>
            </a:r>
            <a:endParaRPr lang="en-US" altLang="zh-CN" dirty="0"/>
          </a:p>
          <a:p>
            <a:pPr>
              <a:lnSpc>
                <a:spcPct val="150000"/>
              </a:lnSpc>
            </a:pPr>
            <a:r>
              <a:rPr lang="zh-CN" altLang="en-US" dirty="0"/>
              <a:t>此时可获得真实的寄存器信息，某些类型寄存器存在延迟，它们可被用以改进指令顺序。</a:t>
            </a:r>
            <a:endParaRPr lang="zh-CN" altLang="en-US" sz="1400" dirty="0"/>
          </a:p>
        </p:txBody>
      </p:sp>
      <p:pic>
        <p:nvPicPr>
          <p:cNvPr id="4" name="图片 3">
            <a:extLst>
              <a:ext uri="{FF2B5EF4-FFF2-40B4-BE49-F238E27FC236}">
                <a16:creationId xmlns:a16="http://schemas.microsoft.com/office/drawing/2014/main" id="{011D686C-CE5B-1442-9EA8-50C6FB01FB15}"/>
              </a:ext>
            </a:extLst>
          </p:cNvPr>
          <p:cNvPicPr>
            <a:picLocks noChangeAspect="1"/>
          </p:cNvPicPr>
          <p:nvPr/>
        </p:nvPicPr>
        <p:blipFill>
          <a:blip r:embed="rId2"/>
          <a:stretch>
            <a:fillRect/>
          </a:stretch>
        </p:blipFill>
        <p:spPr>
          <a:xfrm>
            <a:off x="1129829" y="3068960"/>
            <a:ext cx="9499600" cy="2755900"/>
          </a:xfrm>
          <a:prstGeom prst="rect">
            <a:avLst/>
          </a:prstGeom>
        </p:spPr>
      </p:pic>
    </p:spTree>
    <p:extLst>
      <p:ext uri="{BB962C8B-B14F-4D97-AF65-F5344CB8AC3E}">
        <p14:creationId xmlns:p14="http://schemas.microsoft.com/office/powerpoint/2010/main" val="38765130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rgbClr val="34393C"/>
                </a:solidFill>
                <a:latin typeface="Gill Sans MT" panose="020B0502020104020203" pitchFamily="34" charset="0"/>
              </a:rPr>
              <a:t>传统编译器</a:t>
            </a:r>
            <a:endParaRPr lang="en-US" altLang="zh-CN" sz="2400" b="1" dirty="0">
              <a:solidFill>
                <a:srgbClr val="34393C"/>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2000" dirty="0">
              <a:solidFill>
                <a:schemeClr val="bg2"/>
              </a:solidFill>
              <a:latin typeface="Gill Sans MT" panose="020B0502020104020203" pitchFamily="34" charset="0"/>
            </a:endParaRPr>
          </a:p>
          <a:p>
            <a:pPr lvl="1">
              <a:lnSpc>
                <a:spcPct val="130000"/>
              </a:lnSpc>
            </a:pPr>
            <a:r>
              <a:rPr lang="en-US" altLang="zh-CN" sz="2400" dirty="0">
                <a:solidFill>
                  <a:srgbClr val="374154"/>
                </a:solidFill>
                <a:latin typeface="Gill Sans MT" panose="020B0502020104020203" pitchFamily="34" charset="0"/>
              </a:rPr>
              <a:t>LLVM/Clang</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process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principle</a:t>
            </a:r>
            <a:r>
              <a:rPr lang="zh-CN" altLang="en-US" sz="24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架构和原理</a:t>
            </a:r>
            <a:endParaRPr lang="en-US" altLang="zh-CN" sz="2400" b="1" dirty="0">
              <a:solidFill>
                <a:srgbClr val="374154"/>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chemeClr val="bg2"/>
                </a:solidFill>
                <a:latin typeface="Gill Sans MT" panose="020B0502020104020203" pitchFamily="34" charset="0"/>
              </a:rPr>
              <a:t>AI</a:t>
            </a:r>
            <a:r>
              <a:rPr lang="zh-CN" altLang="en-US" sz="2400" b="1" dirty="0">
                <a:solidFill>
                  <a:schemeClr val="bg2"/>
                </a:solidFill>
                <a:latin typeface="Gill Sans MT" panose="020B0502020104020203" pitchFamily="34" charset="0"/>
              </a:rPr>
              <a:t>编译器</a:t>
            </a: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AI</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AI</a:t>
            </a:r>
            <a:r>
              <a:rPr lang="zh-CN" altLang="en-US" sz="1800" dirty="0">
                <a:solidFill>
                  <a:schemeClr val="bg2"/>
                </a:solidFill>
                <a:latin typeface="Gill Sans MT" panose="020B0502020104020203" pitchFamily="34" charset="0"/>
              </a:rPr>
              <a:t>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Base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Common architecture</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AI</a:t>
            </a:r>
            <a:r>
              <a:rPr lang="zh-CN" altLang="en-US" sz="1800" dirty="0">
                <a:solidFill>
                  <a:schemeClr val="bg2"/>
                </a:solidFill>
                <a:latin typeface="Gill Sans MT" panose="020B0502020104020203" pitchFamily="34" charset="0"/>
              </a:rPr>
              <a:t>编译器的通用架构</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Different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challenge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the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future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zh-CN" altLang="en-US" sz="1800" dirty="0">
                <a:solidFill>
                  <a:schemeClr val="bg2"/>
                </a:solidFill>
                <a:latin typeface="Gill Sans MT" panose="020B0502020104020203" pitchFamily="34" charset="0"/>
              </a:rPr>
              <a:t>与传统编译器的区别，未来的挑战与思考</a:t>
            </a:r>
            <a:endParaRPr lang="en-US" altLang="zh-CN" sz="2400" b="1" dirty="0">
              <a:solidFill>
                <a:schemeClr val="bg2"/>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57DF065-F246-324B-AFDA-7D03104A0A17}"/>
              </a:ext>
            </a:extLst>
          </p:cNvPr>
          <p:cNvSpPr>
            <a:spLocks noGrp="1"/>
          </p:cNvSpPr>
          <p:nvPr>
            <p:ph type="title"/>
          </p:nvPr>
        </p:nvSpPr>
        <p:spPr/>
        <p:txBody>
          <a:bodyPr/>
          <a:lstStyle/>
          <a:p>
            <a:r>
              <a:rPr lang="en-US" altLang="zh-CN" b="0" dirty="0"/>
              <a:t>Code Emission</a:t>
            </a:r>
            <a:r>
              <a:rPr lang="zh-CN" altLang="en-US" b="0" dirty="0"/>
              <a:t> </a:t>
            </a:r>
            <a:r>
              <a:rPr lang="zh-CN" altLang="en-US" dirty="0"/>
              <a:t>代码输出</a:t>
            </a:r>
          </a:p>
        </p:txBody>
      </p:sp>
      <p:sp>
        <p:nvSpPr>
          <p:cNvPr id="6" name="内容占位符 5">
            <a:extLst>
              <a:ext uri="{FF2B5EF4-FFF2-40B4-BE49-F238E27FC236}">
                <a16:creationId xmlns:a16="http://schemas.microsoft.com/office/drawing/2014/main" id="{297DCA22-AA8B-EF43-8FFA-B21C60D3C230}"/>
              </a:ext>
            </a:extLst>
          </p:cNvPr>
          <p:cNvSpPr>
            <a:spLocks noGrp="1"/>
          </p:cNvSpPr>
          <p:nvPr>
            <p:ph sz="half" idx="1"/>
          </p:nvPr>
        </p:nvSpPr>
        <p:spPr/>
        <p:txBody>
          <a:bodyPr/>
          <a:lstStyle/>
          <a:p>
            <a:pPr>
              <a:lnSpc>
                <a:spcPct val="150000"/>
              </a:lnSpc>
            </a:pPr>
            <a:r>
              <a:rPr lang="zh-CN" altLang="en-US" dirty="0"/>
              <a:t>代码输出阶段将指令从 </a:t>
            </a:r>
            <a:r>
              <a:rPr lang="en-US" altLang="zh-CN" dirty="0" err="1"/>
              <a:t>MachineInstr</a:t>
            </a:r>
            <a:r>
              <a:rPr lang="zh-CN" altLang="en-US" dirty="0"/>
              <a:t> 表示变换为 </a:t>
            </a:r>
            <a:r>
              <a:rPr lang="en-US" altLang="zh-CN" dirty="0" err="1"/>
              <a:t>MCInst</a:t>
            </a:r>
            <a:r>
              <a:rPr lang="zh-CN" altLang="en-US" dirty="0"/>
              <a:t> 实例；</a:t>
            </a:r>
            <a:endParaRPr lang="en-US" altLang="zh-CN" dirty="0"/>
          </a:p>
          <a:p>
            <a:pPr>
              <a:lnSpc>
                <a:spcPct val="150000"/>
              </a:lnSpc>
            </a:pPr>
            <a:r>
              <a:rPr lang="zh-CN" altLang="en-US" dirty="0"/>
              <a:t>新的表示更适合汇编器和链接器，可以输出汇编代码或者输出二进制块特定目标代码格式。</a:t>
            </a:r>
            <a:endParaRPr lang="zh-CN" altLang="en-US" sz="1400" dirty="0"/>
          </a:p>
        </p:txBody>
      </p:sp>
      <p:pic>
        <p:nvPicPr>
          <p:cNvPr id="4" name="图片 3">
            <a:extLst>
              <a:ext uri="{FF2B5EF4-FFF2-40B4-BE49-F238E27FC236}">
                <a16:creationId xmlns:a16="http://schemas.microsoft.com/office/drawing/2014/main" id="{75F508C7-6197-B745-80AB-7289210EE357}"/>
              </a:ext>
            </a:extLst>
          </p:cNvPr>
          <p:cNvPicPr>
            <a:picLocks noChangeAspect="1"/>
          </p:cNvPicPr>
          <p:nvPr/>
        </p:nvPicPr>
        <p:blipFill>
          <a:blip r:embed="rId2"/>
          <a:stretch>
            <a:fillRect/>
          </a:stretch>
        </p:blipFill>
        <p:spPr>
          <a:xfrm>
            <a:off x="1129829" y="3068960"/>
            <a:ext cx="9499600" cy="2755900"/>
          </a:xfrm>
          <a:prstGeom prst="rect">
            <a:avLst/>
          </a:prstGeom>
        </p:spPr>
      </p:pic>
    </p:spTree>
    <p:extLst>
      <p:ext uri="{BB962C8B-B14F-4D97-AF65-F5344CB8AC3E}">
        <p14:creationId xmlns:p14="http://schemas.microsoft.com/office/powerpoint/2010/main" val="12023112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0015C960-6B84-944F-A5C1-0219F18A4B63}"/>
              </a:ext>
            </a:extLst>
          </p:cNvPr>
          <p:cNvGrpSpPr/>
          <p:nvPr/>
        </p:nvGrpSpPr>
        <p:grpSpPr>
          <a:xfrm>
            <a:off x="1217811" y="2365165"/>
            <a:ext cx="9761139" cy="4232187"/>
            <a:chOff x="827658" y="1556792"/>
            <a:chExt cx="10961257" cy="4752528"/>
          </a:xfrm>
        </p:grpSpPr>
        <p:pic>
          <p:nvPicPr>
            <p:cNvPr id="5" name="图片 4">
              <a:extLst>
                <a:ext uri="{FF2B5EF4-FFF2-40B4-BE49-F238E27FC236}">
                  <a16:creationId xmlns:a16="http://schemas.microsoft.com/office/drawing/2014/main" id="{1C869346-51EC-654F-9F3E-BD5A593E24B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27658" y="3068960"/>
              <a:ext cx="2548539" cy="1728192"/>
            </a:xfrm>
            <a:prstGeom prst="rect">
              <a:avLst/>
            </a:prstGeom>
          </p:spPr>
        </p:pic>
        <p:pic>
          <p:nvPicPr>
            <p:cNvPr id="8" name="图片 7">
              <a:extLst>
                <a:ext uri="{FF2B5EF4-FFF2-40B4-BE49-F238E27FC236}">
                  <a16:creationId xmlns:a16="http://schemas.microsoft.com/office/drawing/2014/main" id="{DCF3040D-3EAC-EE4E-8E71-EF68834B919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73193" y="1556792"/>
              <a:ext cx="3744416" cy="4752528"/>
            </a:xfrm>
            <a:prstGeom prst="rect">
              <a:avLst/>
            </a:prstGeom>
          </p:spPr>
        </p:pic>
        <p:pic>
          <p:nvPicPr>
            <p:cNvPr id="9" name="图片 8">
              <a:extLst>
                <a:ext uri="{FF2B5EF4-FFF2-40B4-BE49-F238E27FC236}">
                  <a16:creationId xmlns:a16="http://schemas.microsoft.com/office/drawing/2014/main" id="{F25CD12D-9ECC-B946-949A-574D9EA73BD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14605" y="1628800"/>
              <a:ext cx="3674310" cy="4608512"/>
            </a:xfrm>
            <a:prstGeom prst="rect">
              <a:avLst/>
            </a:prstGeom>
          </p:spPr>
        </p:pic>
        <p:cxnSp>
          <p:nvCxnSpPr>
            <p:cNvPr id="11" name="直线连接符 10">
              <a:extLst>
                <a:ext uri="{FF2B5EF4-FFF2-40B4-BE49-F238E27FC236}">
                  <a16:creationId xmlns:a16="http://schemas.microsoft.com/office/drawing/2014/main" id="{A58D793B-32F8-8D4B-A65B-E84B8DC8B2B9}"/>
                </a:ext>
              </a:extLst>
            </p:cNvPr>
            <p:cNvCxnSpPr/>
            <p:nvPr/>
          </p:nvCxnSpPr>
          <p:spPr bwMode="auto">
            <a:xfrm>
              <a:off x="3578101" y="1628800"/>
              <a:ext cx="0" cy="4608512"/>
            </a:xfrm>
            <a:prstGeom prst="line">
              <a:avLst/>
            </a:prstGeom>
            <a:noFill/>
            <a:ln w="19050" cap="flat" cmpd="sng" algn="ctr">
              <a:solidFill>
                <a:srgbClr val="374154"/>
              </a:solidFill>
              <a:prstDash val="dash"/>
              <a:round/>
              <a:headEnd type="none" w="med" len="med"/>
              <a:tailEnd type="none" w="med" len="med"/>
            </a:ln>
            <a:effectLst/>
          </p:spPr>
        </p:cxnSp>
        <p:cxnSp>
          <p:nvCxnSpPr>
            <p:cNvPr id="12" name="直线连接符 11">
              <a:extLst>
                <a:ext uri="{FF2B5EF4-FFF2-40B4-BE49-F238E27FC236}">
                  <a16:creationId xmlns:a16="http://schemas.microsoft.com/office/drawing/2014/main" id="{3E098930-E9EF-2546-8AAB-45DC8E1A0999}"/>
                </a:ext>
              </a:extLst>
            </p:cNvPr>
            <p:cNvCxnSpPr/>
            <p:nvPr/>
          </p:nvCxnSpPr>
          <p:spPr bwMode="auto">
            <a:xfrm>
              <a:off x="7898581" y="1700808"/>
              <a:ext cx="0" cy="4608512"/>
            </a:xfrm>
            <a:prstGeom prst="line">
              <a:avLst/>
            </a:prstGeom>
            <a:noFill/>
            <a:ln w="19050" cap="flat" cmpd="sng" algn="ctr">
              <a:solidFill>
                <a:srgbClr val="374154"/>
              </a:solidFill>
              <a:prstDash val="dash"/>
              <a:round/>
              <a:headEnd type="none" w="med" len="med"/>
              <a:tailEnd type="none" w="med" len="med"/>
            </a:ln>
            <a:effectLst/>
          </p:spPr>
        </p:cxnSp>
      </p:grpSp>
      <p:pic>
        <p:nvPicPr>
          <p:cNvPr id="18" name="图片 17">
            <a:extLst>
              <a:ext uri="{FF2B5EF4-FFF2-40B4-BE49-F238E27FC236}">
                <a16:creationId xmlns:a16="http://schemas.microsoft.com/office/drawing/2014/main" id="{763F5890-062C-8941-A35C-47F543497A35}"/>
              </a:ext>
            </a:extLst>
          </p:cNvPr>
          <p:cNvPicPr>
            <a:picLocks noChangeAspect="1"/>
          </p:cNvPicPr>
          <p:nvPr/>
        </p:nvPicPr>
        <p:blipFill>
          <a:blip r:embed="rId5"/>
          <a:stretch>
            <a:fillRect/>
          </a:stretch>
        </p:blipFill>
        <p:spPr>
          <a:xfrm>
            <a:off x="373747" y="908720"/>
            <a:ext cx="11449267" cy="1161693"/>
          </a:xfrm>
          <a:prstGeom prst="rect">
            <a:avLst/>
          </a:prstGeom>
        </p:spPr>
      </p:pic>
    </p:spTree>
    <p:extLst>
      <p:ext uri="{BB962C8B-B14F-4D97-AF65-F5344CB8AC3E}">
        <p14:creationId xmlns:p14="http://schemas.microsoft.com/office/powerpoint/2010/main" val="35560080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zh-CN" altLang="en-US" sz="9600" dirty="0">
                <a:latin typeface="Futura Medium" panose="020B0602020204020303" pitchFamily="34" charset="-79"/>
                <a:cs typeface="Futura Medium" panose="020B0602020204020303" pitchFamily="34" charset="-79"/>
              </a:rPr>
              <a:t>基于</a:t>
            </a:r>
            <a:r>
              <a:rPr lang="en-US" altLang="zh-CN" sz="9600" dirty="0">
                <a:latin typeface="Futura Medium" panose="020B0602020204020303" pitchFamily="34" charset="-79"/>
                <a:cs typeface="Futura Medium" panose="020B0602020204020303" pitchFamily="34" charset="-79"/>
              </a:rPr>
              <a:t>LLVM</a:t>
            </a:r>
            <a:r>
              <a:rPr lang="zh-CN" altLang="en-US" sz="9600" dirty="0">
                <a:latin typeface="Futura Medium" panose="020B0602020204020303" pitchFamily="34" charset="-79"/>
                <a:cs typeface="Futura Medium" panose="020B0602020204020303" pitchFamily="34" charset="-79"/>
              </a:rPr>
              <a:t>的项目</a:t>
            </a:r>
          </a:p>
        </p:txBody>
      </p:sp>
    </p:spTree>
    <p:extLst>
      <p:ext uri="{BB962C8B-B14F-4D97-AF65-F5344CB8AC3E}">
        <p14:creationId xmlns:p14="http://schemas.microsoft.com/office/powerpoint/2010/main" val="124384302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6A5B4C-E192-804F-92FB-A401D92AB3C5}"/>
              </a:ext>
            </a:extLst>
          </p:cNvPr>
          <p:cNvSpPr>
            <a:spLocks noGrp="1"/>
          </p:cNvSpPr>
          <p:nvPr>
            <p:ph type="title"/>
          </p:nvPr>
        </p:nvSpPr>
        <p:spPr/>
        <p:txBody>
          <a:bodyPr/>
          <a:lstStyle/>
          <a:p>
            <a:r>
              <a:rPr lang="en-US" altLang="zh-CN" b="0" dirty="0">
                <a:latin typeface="Gill Sans MT" panose="020B0502020104020203" pitchFamily="34" charset="0"/>
                <a:ea typeface="+mj-ea"/>
              </a:rPr>
              <a:t>LLVM</a:t>
            </a:r>
            <a:r>
              <a:rPr lang="zh-CN" altLang="en-US" b="0" dirty="0">
                <a:latin typeface="Gill Sans MT" panose="020B0502020104020203" pitchFamily="34" charset="0"/>
                <a:ea typeface="+mj-ea"/>
              </a:rPr>
              <a:t>之父</a:t>
            </a:r>
            <a:r>
              <a:rPr lang="en-US" altLang="zh-CN" b="0" dirty="0">
                <a:latin typeface="Gill Sans MT" panose="020B0502020104020203" pitchFamily="34" charset="0"/>
                <a:ea typeface="+mj-ea"/>
              </a:rPr>
              <a:t>Chris Lattner</a:t>
            </a:r>
            <a:r>
              <a:rPr lang="zh-CN" altLang="en-US" b="0" dirty="0">
                <a:latin typeface="Gill Sans MT" panose="020B0502020104020203" pitchFamily="34" charset="0"/>
                <a:ea typeface="+mj-ea"/>
              </a:rPr>
              <a:t>：编译器的黄金时代</a:t>
            </a:r>
            <a:endParaRPr kumimoji="1" lang="zh-CN" altLang="en-US" dirty="0">
              <a:latin typeface="Gill Sans MT" panose="020B0502020104020203" pitchFamily="34" charset="0"/>
              <a:ea typeface="+mj-ea"/>
            </a:endParaRPr>
          </a:p>
        </p:txBody>
      </p:sp>
      <p:pic>
        <p:nvPicPr>
          <p:cNvPr id="6" name="图片 5">
            <a:extLst>
              <a:ext uri="{FF2B5EF4-FFF2-40B4-BE49-F238E27FC236}">
                <a16:creationId xmlns:a16="http://schemas.microsoft.com/office/drawing/2014/main" id="{26F78AA7-49D2-224F-A682-4827AC635D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2420888"/>
            <a:ext cx="11282957" cy="2322375"/>
          </a:xfrm>
          <a:prstGeom prst="rect">
            <a:avLst/>
          </a:prstGeom>
        </p:spPr>
      </p:pic>
    </p:spTree>
    <p:extLst>
      <p:ext uri="{BB962C8B-B14F-4D97-AF65-F5344CB8AC3E}">
        <p14:creationId xmlns:p14="http://schemas.microsoft.com/office/powerpoint/2010/main" val="25580577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9226F22-CC93-2643-95CA-7740521F18D6}"/>
              </a:ext>
            </a:extLst>
          </p:cNvPr>
          <p:cNvPicPr>
            <a:picLocks noChangeAspect="1"/>
          </p:cNvPicPr>
          <p:nvPr/>
        </p:nvPicPr>
        <p:blipFill>
          <a:blip r:embed="rId2"/>
          <a:stretch>
            <a:fillRect/>
          </a:stretch>
        </p:blipFill>
        <p:spPr>
          <a:xfrm>
            <a:off x="1662196" y="1428750"/>
            <a:ext cx="8839200" cy="4000500"/>
          </a:xfrm>
          <a:prstGeom prst="rect">
            <a:avLst/>
          </a:prstGeom>
        </p:spPr>
      </p:pic>
      <p:sp>
        <p:nvSpPr>
          <p:cNvPr id="6" name="矩形 5">
            <a:extLst>
              <a:ext uri="{FF2B5EF4-FFF2-40B4-BE49-F238E27FC236}">
                <a16:creationId xmlns:a16="http://schemas.microsoft.com/office/drawing/2014/main" id="{71775429-73DA-F544-9C31-F0ECB513E989}"/>
              </a:ext>
            </a:extLst>
          </p:cNvPr>
          <p:cNvSpPr/>
          <p:nvPr/>
        </p:nvSpPr>
        <p:spPr>
          <a:xfrm>
            <a:off x="4514205" y="4005064"/>
            <a:ext cx="2767361" cy="369332"/>
          </a:xfrm>
          <a:prstGeom prst="rect">
            <a:avLst/>
          </a:prstGeom>
        </p:spPr>
        <p:txBody>
          <a:bodyPr wrap="none">
            <a:spAutoFit/>
          </a:bodyPr>
          <a:lstStyle/>
          <a:p>
            <a:r>
              <a:rPr lang="zh-CN" altLang="en-US" dirty="0">
                <a:solidFill>
                  <a:schemeClr val="bg1"/>
                </a:solidFill>
              </a:rPr>
              <a:t>https://www.modular.com/</a:t>
            </a:r>
          </a:p>
        </p:txBody>
      </p:sp>
      <p:sp>
        <p:nvSpPr>
          <p:cNvPr id="7" name="矩形 6">
            <a:extLst>
              <a:ext uri="{FF2B5EF4-FFF2-40B4-BE49-F238E27FC236}">
                <a16:creationId xmlns:a16="http://schemas.microsoft.com/office/drawing/2014/main" id="{7F9074E3-70E9-714E-85FC-65BC85AE330F}"/>
              </a:ext>
            </a:extLst>
          </p:cNvPr>
          <p:cNvSpPr/>
          <p:nvPr/>
        </p:nvSpPr>
        <p:spPr>
          <a:xfrm>
            <a:off x="1685772" y="5465152"/>
            <a:ext cx="8839200" cy="874407"/>
          </a:xfrm>
          <a:prstGeom prst="rect">
            <a:avLst/>
          </a:prstGeom>
        </p:spPr>
        <p:txBody>
          <a:bodyPr wrap="square">
            <a:spAutoFit/>
          </a:bodyPr>
          <a:lstStyle/>
          <a:p>
            <a:pP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目标是重建全球</a:t>
            </a:r>
            <a:r>
              <a:rPr lang="en-US" altLang="zh-CN" dirty="0">
                <a:solidFill>
                  <a:srgbClr val="374154"/>
                </a:solidFill>
                <a:latin typeface="Microsoft YaHei" panose="020B0503020204020204" pitchFamily="34" charset="-122"/>
                <a:ea typeface="Microsoft YaHei" panose="020B0503020204020204" pitchFamily="34" charset="-122"/>
              </a:rPr>
              <a:t>ML</a:t>
            </a:r>
            <a:r>
              <a:rPr lang="zh-CN" altLang="en-US" dirty="0">
                <a:solidFill>
                  <a:srgbClr val="374154"/>
                </a:solidFill>
                <a:latin typeface="Microsoft YaHei" panose="020B0503020204020204" pitchFamily="34" charset="-122"/>
                <a:ea typeface="Microsoft YaHei" panose="020B0503020204020204" pitchFamily="34" charset="-122"/>
              </a:rPr>
              <a:t>基础设施，包括编译器、运行时，异构计算、边缘到数据中心并重，并专注于可用性，提升开发人员的效率。</a:t>
            </a:r>
          </a:p>
        </p:txBody>
      </p:sp>
      <p:sp>
        <p:nvSpPr>
          <p:cNvPr id="8" name="标题 1">
            <a:extLst>
              <a:ext uri="{FF2B5EF4-FFF2-40B4-BE49-F238E27FC236}">
                <a16:creationId xmlns:a16="http://schemas.microsoft.com/office/drawing/2014/main" id="{8F849969-B3FA-FD45-B083-48C0A4F80C66}"/>
              </a:ext>
            </a:extLst>
          </p:cNvPr>
          <p:cNvSpPr>
            <a:spLocks noGrp="1"/>
          </p:cNvSpPr>
          <p:nvPr>
            <p:ph type="title"/>
          </p:nvPr>
        </p:nvSpPr>
        <p:spPr>
          <a:xfrm>
            <a:off x="623636" y="679570"/>
            <a:ext cx="10963473" cy="589190"/>
          </a:xfrm>
        </p:spPr>
        <p:txBody>
          <a:bodyPr/>
          <a:lstStyle/>
          <a:p>
            <a:r>
              <a:rPr lang="en-US" altLang="zh-CN" b="0" dirty="0">
                <a:latin typeface="Gill Sans MT" panose="020B0502020104020203" pitchFamily="34" charset="0"/>
                <a:ea typeface="+mj-ea"/>
              </a:rPr>
              <a:t>LLVM</a:t>
            </a:r>
            <a:r>
              <a:rPr lang="zh-CN" altLang="en-US" b="0" dirty="0">
                <a:latin typeface="Gill Sans MT" panose="020B0502020104020203" pitchFamily="34" charset="0"/>
                <a:ea typeface="+mj-ea"/>
              </a:rPr>
              <a:t>之父</a:t>
            </a:r>
            <a:r>
              <a:rPr lang="en-US" altLang="zh-CN" b="0" dirty="0">
                <a:latin typeface="Gill Sans MT" panose="020B0502020104020203" pitchFamily="34" charset="0"/>
                <a:ea typeface="+mj-ea"/>
              </a:rPr>
              <a:t>Chris Lattner</a:t>
            </a:r>
            <a:r>
              <a:rPr lang="zh-CN" altLang="en-US" b="0" dirty="0">
                <a:latin typeface="Gill Sans MT" panose="020B0502020104020203" pitchFamily="34" charset="0"/>
                <a:ea typeface="+mj-ea"/>
              </a:rPr>
              <a:t>：编译器的黄金时代</a:t>
            </a:r>
            <a:endParaRPr kumimoji="1" lang="zh-CN" altLang="en-US" dirty="0">
              <a:latin typeface="Gill Sans MT" panose="020B0502020104020203" pitchFamily="34" charset="0"/>
              <a:ea typeface="+mj-ea"/>
            </a:endParaRPr>
          </a:p>
        </p:txBody>
      </p:sp>
    </p:spTree>
    <p:extLst>
      <p:ext uri="{BB962C8B-B14F-4D97-AF65-F5344CB8AC3E}">
        <p14:creationId xmlns:p14="http://schemas.microsoft.com/office/powerpoint/2010/main" val="161711512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FB9561-8BED-C745-AA75-0A6E5618A6A5}"/>
              </a:ext>
            </a:extLst>
          </p:cNvPr>
          <p:cNvSpPr>
            <a:spLocks noGrp="1"/>
          </p:cNvSpPr>
          <p:nvPr>
            <p:ph type="title"/>
          </p:nvPr>
        </p:nvSpPr>
        <p:spPr/>
        <p:txBody>
          <a:bodyPr/>
          <a:lstStyle/>
          <a:p>
            <a:r>
              <a:rPr lang="en-US" altLang="zh-CN" b="0" dirty="0"/>
              <a:t>XLA</a:t>
            </a:r>
            <a:r>
              <a:rPr lang="zh-CN" altLang="en-US" b="0" dirty="0"/>
              <a:t>：优化机器学习编译器</a:t>
            </a:r>
            <a:endParaRPr lang="zh-CN" altLang="en-US" dirty="0"/>
          </a:p>
        </p:txBody>
      </p:sp>
      <p:sp>
        <p:nvSpPr>
          <p:cNvPr id="6" name="内容占位符 5">
            <a:extLst>
              <a:ext uri="{FF2B5EF4-FFF2-40B4-BE49-F238E27FC236}">
                <a16:creationId xmlns:a16="http://schemas.microsoft.com/office/drawing/2014/main" id="{88E8A54F-B9EF-7148-A803-21BB0E4575B3}"/>
              </a:ext>
            </a:extLst>
          </p:cNvPr>
          <p:cNvSpPr>
            <a:spLocks noGrp="1"/>
          </p:cNvSpPr>
          <p:nvPr>
            <p:ph sz="half" idx="1"/>
          </p:nvPr>
        </p:nvSpPr>
        <p:spPr/>
        <p:txBody>
          <a:bodyPr/>
          <a:lstStyle/>
          <a:p>
            <a:pPr>
              <a:lnSpc>
                <a:spcPct val="150000"/>
              </a:lnSpc>
            </a:pPr>
            <a:r>
              <a:rPr lang="en-US" altLang="zh-CN" sz="1800" dirty="0"/>
              <a:t>XLA</a:t>
            </a:r>
            <a:r>
              <a:rPr lang="zh-CN" altLang="en-US" sz="1800" dirty="0"/>
              <a:t>（加速线性代数）是一种针对特定领域的线性代数编译器，能够加快 </a:t>
            </a:r>
            <a:r>
              <a:rPr lang="en-US" altLang="zh-CN" sz="1800" dirty="0"/>
              <a:t>TensorFlow </a:t>
            </a:r>
            <a:r>
              <a:rPr lang="zh-CN" altLang="en-US" sz="1800" dirty="0"/>
              <a:t>模型的运行速度，而且可能完全不需要更改源代码。</a:t>
            </a:r>
          </a:p>
        </p:txBody>
      </p:sp>
      <p:pic>
        <p:nvPicPr>
          <p:cNvPr id="7" name="图片 6">
            <a:extLst>
              <a:ext uri="{FF2B5EF4-FFF2-40B4-BE49-F238E27FC236}">
                <a16:creationId xmlns:a16="http://schemas.microsoft.com/office/drawing/2014/main" id="{31960843-CC48-B949-8538-99DC2077100A}"/>
              </a:ext>
            </a:extLst>
          </p:cNvPr>
          <p:cNvPicPr>
            <a:picLocks noChangeAspect="1"/>
          </p:cNvPicPr>
          <p:nvPr/>
        </p:nvPicPr>
        <p:blipFill>
          <a:blip r:embed="rId2"/>
          <a:stretch>
            <a:fillRect/>
          </a:stretch>
        </p:blipFill>
        <p:spPr>
          <a:xfrm>
            <a:off x="3938141" y="2564904"/>
            <a:ext cx="4320480" cy="3254635"/>
          </a:xfrm>
          <a:prstGeom prst="rect">
            <a:avLst/>
          </a:prstGeom>
        </p:spPr>
      </p:pic>
    </p:spTree>
    <p:extLst>
      <p:ext uri="{BB962C8B-B14F-4D97-AF65-F5344CB8AC3E}">
        <p14:creationId xmlns:p14="http://schemas.microsoft.com/office/powerpoint/2010/main" val="13362929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FB9561-8BED-C745-AA75-0A6E5618A6A5}"/>
              </a:ext>
            </a:extLst>
          </p:cNvPr>
          <p:cNvSpPr>
            <a:spLocks noGrp="1"/>
          </p:cNvSpPr>
          <p:nvPr>
            <p:ph type="title"/>
          </p:nvPr>
        </p:nvSpPr>
        <p:spPr/>
        <p:txBody>
          <a:bodyPr/>
          <a:lstStyle/>
          <a:p>
            <a:r>
              <a:rPr lang="en-US" altLang="zh-CN" b="0" dirty="0"/>
              <a:t>JAX</a:t>
            </a:r>
            <a:r>
              <a:rPr lang="zh-CN" altLang="en-US" b="0" dirty="0"/>
              <a:t>：高性能的数值计算库</a:t>
            </a:r>
            <a:endParaRPr lang="zh-CN" altLang="en-US" dirty="0"/>
          </a:p>
        </p:txBody>
      </p:sp>
      <p:sp>
        <p:nvSpPr>
          <p:cNvPr id="6" name="内容占位符 5">
            <a:extLst>
              <a:ext uri="{FF2B5EF4-FFF2-40B4-BE49-F238E27FC236}">
                <a16:creationId xmlns:a16="http://schemas.microsoft.com/office/drawing/2014/main" id="{88E8A54F-B9EF-7148-A803-21BB0E4575B3}"/>
              </a:ext>
            </a:extLst>
          </p:cNvPr>
          <p:cNvSpPr>
            <a:spLocks noGrp="1"/>
          </p:cNvSpPr>
          <p:nvPr>
            <p:ph sz="half" idx="1"/>
          </p:nvPr>
        </p:nvSpPr>
        <p:spPr/>
        <p:txBody>
          <a:bodyPr/>
          <a:lstStyle/>
          <a:p>
            <a:pPr>
              <a:lnSpc>
                <a:spcPct val="150000"/>
              </a:lnSpc>
            </a:pPr>
            <a:r>
              <a:rPr lang="en-US" altLang="zh-CN" sz="1800" dirty="0"/>
              <a:t>JAX </a:t>
            </a:r>
            <a:r>
              <a:rPr lang="zh-CN" altLang="en-US" sz="1800" dirty="0"/>
              <a:t>是</a:t>
            </a:r>
            <a:r>
              <a:rPr lang="en-US" altLang="zh-CN" sz="1800" dirty="0"/>
              <a:t>Autograd</a:t>
            </a:r>
            <a:r>
              <a:rPr lang="zh-CN" altLang="en-US" sz="1800" dirty="0"/>
              <a:t>和</a:t>
            </a:r>
            <a:r>
              <a:rPr lang="en-US" altLang="zh-CN" sz="1800" dirty="0"/>
              <a:t>XLA</a:t>
            </a:r>
            <a:r>
              <a:rPr lang="zh-CN" altLang="en-US" sz="1800" dirty="0"/>
              <a:t>的结合</a:t>
            </a:r>
            <a:r>
              <a:rPr lang="en-US" altLang="zh-CN" sz="1800" dirty="0"/>
              <a:t>,JAX </a:t>
            </a:r>
            <a:r>
              <a:rPr lang="zh-CN" altLang="en-US" sz="1800" dirty="0"/>
              <a:t>本身不是一个深度学习的框架</a:t>
            </a:r>
            <a:r>
              <a:rPr lang="en-US" altLang="zh-CN" sz="1800" dirty="0"/>
              <a:t>,</a:t>
            </a:r>
            <a:r>
              <a:rPr lang="zh-CN" altLang="en-US" sz="1800" dirty="0"/>
              <a:t>他是一个高性能的数值计算库</a:t>
            </a:r>
            <a:r>
              <a:rPr lang="en-US" altLang="zh-CN" sz="1800" dirty="0"/>
              <a:t>,</a:t>
            </a:r>
            <a:r>
              <a:rPr lang="zh-CN" altLang="en-US" sz="1800" dirty="0"/>
              <a:t>更是结合了可组合的函数转换库</a:t>
            </a:r>
            <a:r>
              <a:rPr lang="en-US" altLang="zh-CN" sz="1800" dirty="0"/>
              <a:t>,</a:t>
            </a:r>
            <a:r>
              <a:rPr lang="zh-CN" altLang="en-US" sz="1800" dirty="0"/>
              <a:t>用于高性能机器学习研究。</a:t>
            </a:r>
            <a:endParaRPr lang="zh-CN" altLang="en-US" sz="1600" dirty="0"/>
          </a:p>
        </p:txBody>
      </p:sp>
      <p:pic>
        <p:nvPicPr>
          <p:cNvPr id="2" name="图片 1">
            <a:extLst>
              <a:ext uri="{FF2B5EF4-FFF2-40B4-BE49-F238E27FC236}">
                <a16:creationId xmlns:a16="http://schemas.microsoft.com/office/drawing/2014/main" id="{2DF3BF93-EA4D-9143-89E7-42CD3E109B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74045" y="2780928"/>
            <a:ext cx="5133022" cy="2970600"/>
          </a:xfrm>
          <a:prstGeom prst="rect">
            <a:avLst/>
          </a:prstGeom>
        </p:spPr>
      </p:pic>
    </p:spTree>
    <p:extLst>
      <p:ext uri="{BB962C8B-B14F-4D97-AF65-F5344CB8AC3E}">
        <p14:creationId xmlns:p14="http://schemas.microsoft.com/office/powerpoint/2010/main" val="12443601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FB9561-8BED-C745-AA75-0A6E5618A6A5}"/>
              </a:ext>
            </a:extLst>
          </p:cNvPr>
          <p:cNvSpPr>
            <a:spLocks noGrp="1"/>
          </p:cNvSpPr>
          <p:nvPr>
            <p:ph type="title"/>
          </p:nvPr>
        </p:nvSpPr>
        <p:spPr/>
        <p:txBody>
          <a:bodyPr/>
          <a:lstStyle/>
          <a:p>
            <a:r>
              <a:rPr lang="en-US" altLang="zh-CN" b="0" dirty="0"/>
              <a:t>TensorFlow</a:t>
            </a:r>
            <a:r>
              <a:rPr lang="zh-CN" altLang="en-US" b="0" dirty="0"/>
              <a:t>：机器学习平台</a:t>
            </a:r>
          </a:p>
        </p:txBody>
      </p:sp>
      <p:sp>
        <p:nvSpPr>
          <p:cNvPr id="6" name="内容占位符 5">
            <a:extLst>
              <a:ext uri="{FF2B5EF4-FFF2-40B4-BE49-F238E27FC236}">
                <a16:creationId xmlns:a16="http://schemas.microsoft.com/office/drawing/2014/main" id="{88E8A54F-B9EF-7148-A803-21BB0E4575B3}"/>
              </a:ext>
            </a:extLst>
          </p:cNvPr>
          <p:cNvSpPr>
            <a:spLocks noGrp="1"/>
          </p:cNvSpPr>
          <p:nvPr>
            <p:ph sz="half" idx="1"/>
          </p:nvPr>
        </p:nvSpPr>
        <p:spPr/>
        <p:txBody>
          <a:bodyPr/>
          <a:lstStyle/>
          <a:p>
            <a:pPr>
              <a:lnSpc>
                <a:spcPct val="150000"/>
              </a:lnSpc>
            </a:pPr>
            <a:r>
              <a:rPr lang="en-US" altLang="zh-CN" sz="1800" dirty="0"/>
              <a:t>TensorFlow</a:t>
            </a:r>
            <a:r>
              <a:rPr lang="zh-CN" altLang="en-US" sz="1800" dirty="0"/>
              <a:t>是一个端到端开源机器学习平台。它拥有一个全面而灵活的生态系统，其中包含各种工具、库和社区资源，可助力研究人员推动先进机器学习技术。</a:t>
            </a:r>
            <a:endParaRPr lang="zh-CN" altLang="en-US" sz="1400" dirty="0"/>
          </a:p>
        </p:txBody>
      </p:sp>
      <p:pic>
        <p:nvPicPr>
          <p:cNvPr id="3" name="图片 2">
            <a:extLst>
              <a:ext uri="{FF2B5EF4-FFF2-40B4-BE49-F238E27FC236}">
                <a16:creationId xmlns:a16="http://schemas.microsoft.com/office/drawing/2014/main" id="{3FBACD63-95B8-0147-B07D-CED1AE3C95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98181" y="2578153"/>
            <a:ext cx="3384376" cy="3615642"/>
          </a:xfrm>
          <a:prstGeom prst="rect">
            <a:avLst/>
          </a:prstGeom>
        </p:spPr>
      </p:pic>
    </p:spTree>
    <p:extLst>
      <p:ext uri="{BB962C8B-B14F-4D97-AF65-F5344CB8AC3E}">
        <p14:creationId xmlns:p14="http://schemas.microsoft.com/office/powerpoint/2010/main" val="37187675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020C9-0200-1143-9DF5-71EC4B3CC2BE}"/>
              </a:ext>
            </a:extLst>
          </p:cNvPr>
          <p:cNvSpPr>
            <a:spLocks noGrp="1"/>
          </p:cNvSpPr>
          <p:nvPr>
            <p:ph type="title"/>
          </p:nvPr>
        </p:nvSpPr>
        <p:spPr/>
        <p:txBody>
          <a:bodyPr/>
          <a:lstStyle/>
          <a:p>
            <a:r>
              <a:rPr kumimoji="1" lang="en-US" altLang="zh-CN" b="0" dirty="0">
                <a:latin typeface="Gill Sans MT" panose="020B0502020104020203" pitchFamily="34" charset="0"/>
              </a:rPr>
              <a:t>TVM</a:t>
            </a:r>
            <a:r>
              <a:rPr kumimoji="1" lang="zh-CN" altLang="en-US" b="0" dirty="0">
                <a:latin typeface="Gill Sans MT" panose="020B0502020104020203" pitchFamily="34" charset="0"/>
              </a:rPr>
              <a:t> 端到端深度学习编译器</a:t>
            </a:r>
          </a:p>
        </p:txBody>
      </p:sp>
      <p:pic>
        <p:nvPicPr>
          <p:cNvPr id="6" name="图片 5">
            <a:extLst>
              <a:ext uri="{FF2B5EF4-FFF2-40B4-BE49-F238E27FC236}">
                <a16:creationId xmlns:a16="http://schemas.microsoft.com/office/drawing/2014/main" id="{A697D6C4-8B88-5C48-885E-5557E21DC3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8865" y="2636912"/>
            <a:ext cx="3312368" cy="3312368"/>
          </a:xfrm>
          <a:prstGeom prst="rect">
            <a:avLst/>
          </a:prstGeom>
        </p:spPr>
      </p:pic>
      <p:pic>
        <p:nvPicPr>
          <p:cNvPr id="7" name="图片 6">
            <a:extLst>
              <a:ext uri="{FF2B5EF4-FFF2-40B4-BE49-F238E27FC236}">
                <a16:creationId xmlns:a16="http://schemas.microsoft.com/office/drawing/2014/main" id="{FB07F18D-DE20-1548-9CD7-5719DFC749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92653" y="2776835"/>
            <a:ext cx="6794456" cy="3384376"/>
          </a:xfrm>
          <a:prstGeom prst="rect">
            <a:avLst/>
          </a:prstGeom>
        </p:spPr>
      </p:pic>
      <p:sp>
        <p:nvSpPr>
          <p:cNvPr id="8" name="内容占位符 5">
            <a:extLst>
              <a:ext uri="{FF2B5EF4-FFF2-40B4-BE49-F238E27FC236}">
                <a16:creationId xmlns:a16="http://schemas.microsoft.com/office/drawing/2014/main" id="{CD27E1C6-A8CF-B042-8E9D-A971325B1792}"/>
              </a:ext>
            </a:extLst>
          </p:cNvPr>
          <p:cNvSpPr>
            <a:spLocks noGrp="1"/>
          </p:cNvSpPr>
          <p:nvPr>
            <p:ph sz="half" idx="1"/>
          </p:nvPr>
        </p:nvSpPr>
        <p:spPr>
          <a:xfrm>
            <a:off x="623635" y="1412776"/>
            <a:ext cx="10963473" cy="4608512"/>
          </a:xfrm>
        </p:spPr>
        <p:txBody>
          <a:bodyPr/>
          <a:lstStyle/>
          <a:p>
            <a:pPr>
              <a:lnSpc>
                <a:spcPct val="150000"/>
              </a:lnSpc>
            </a:pPr>
            <a:r>
              <a:rPr lang="zh-CN" altLang="en-US" sz="1800" dirty="0">
                <a:latin typeface="Gill Sans MT" panose="020B0502020104020203" pitchFamily="34" charset="0"/>
              </a:rPr>
              <a:t>为了使得各种硬件后端的计算图层级和算子层级优化成为可能，</a:t>
            </a:r>
            <a:r>
              <a:rPr lang="en-US" altLang="zh-CN" sz="1800" dirty="0">
                <a:latin typeface="Gill Sans MT" panose="020B0502020104020203" pitchFamily="34" charset="0"/>
              </a:rPr>
              <a:t>TVM</a:t>
            </a:r>
            <a:r>
              <a:rPr lang="zh-CN" altLang="en-US" sz="1800" dirty="0">
                <a:latin typeface="Gill Sans MT" panose="020B0502020104020203" pitchFamily="34" charset="0"/>
              </a:rPr>
              <a:t> 从现有框架中取得 </a:t>
            </a:r>
            <a:r>
              <a:rPr lang="en-US" altLang="zh-CN" sz="1800" dirty="0">
                <a:latin typeface="Gill Sans MT" panose="020B0502020104020203" pitchFamily="34" charset="0"/>
              </a:rPr>
              <a:t>DL </a:t>
            </a:r>
            <a:r>
              <a:rPr lang="zh-CN" altLang="en-US" sz="1800" dirty="0">
                <a:latin typeface="Gill Sans MT" panose="020B0502020104020203" pitchFamily="34" charset="0"/>
              </a:rPr>
              <a:t>程序的高层级表示，并产生多硬件平台后端上低层级的优化代码，其目标是展示与人工调优的竞争力。</a:t>
            </a:r>
            <a:endParaRPr lang="zh-CN" altLang="en-US" sz="1200" dirty="0">
              <a:latin typeface="Gill Sans MT" panose="020B0502020104020203" pitchFamily="34" charset="0"/>
            </a:endParaRPr>
          </a:p>
        </p:txBody>
      </p:sp>
    </p:spTree>
    <p:extLst>
      <p:ext uri="{BB962C8B-B14F-4D97-AF65-F5344CB8AC3E}">
        <p14:creationId xmlns:p14="http://schemas.microsoft.com/office/powerpoint/2010/main" val="197819962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AC947-1947-5B4B-94C5-44AE9ECB0D4A}"/>
              </a:ext>
            </a:extLst>
          </p:cNvPr>
          <p:cNvSpPr>
            <a:spLocks noGrp="1"/>
          </p:cNvSpPr>
          <p:nvPr>
            <p:ph type="title"/>
          </p:nvPr>
        </p:nvSpPr>
        <p:spPr/>
        <p:txBody>
          <a:bodyPr/>
          <a:lstStyle/>
          <a:p>
            <a:r>
              <a:rPr kumimoji="1" lang="en-US" altLang="zh-CN" b="0" dirty="0"/>
              <a:t>Julia</a:t>
            </a:r>
            <a:r>
              <a:rPr kumimoji="1" lang="zh-CN" altLang="en-US" b="0" dirty="0"/>
              <a:t>：面向科学计算的高性能动态编程语言</a:t>
            </a:r>
          </a:p>
        </p:txBody>
      </p:sp>
      <p:sp>
        <p:nvSpPr>
          <p:cNvPr id="5" name="内容占位符 4">
            <a:extLst>
              <a:ext uri="{FF2B5EF4-FFF2-40B4-BE49-F238E27FC236}">
                <a16:creationId xmlns:a16="http://schemas.microsoft.com/office/drawing/2014/main" id="{D4DA059E-6B60-E54D-BE81-6D0C6588A563}"/>
              </a:ext>
            </a:extLst>
          </p:cNvPr>
          <p:cNvSpPr>
            <a:spLocks noGrp="1"/>
          </p:cNvSpPr>
          <p:nvPr>
            <p:ph sz="half" idx="1"/>
          </p:nvPr>
        </p:nvSpPr>
        <p:spPr/>
        <p:txBody>
          <a:bodyPr/>
          <a:lstStyle/>
          <a:p>
            <a:r>
              <a:rPr lang="zh-CN" altLang="en-US" sz="1800" dirty="0"/>
              <a:t>计算中，</a:t>
            </a:r>
            <a:r>
              <a:rPr lang="en-US" altLang="zh-CN" sz="1800" dirty="0"/>
              <a:t>Julia</a:t>
            </a:r>
            <a:r>
              <a:rPr lang="zh-CN" altLang="en-US" sz="1800" dirty="0"/>
              <a:t>使用 </a:t>
            </a:r>
            <a:r>
              <a:rPr lang="en-US" altLang="zh-CN" sz="1800" dirty="0"/>
              <a:t>LLVM</a:t>
            </a:r>
            <a:r>
              <a:rPr lang="zh-CN" altLang="en-US" sz="1800" dirty="0"/>
              <a:t> </a:t>
            </a:r>
            <a:r>
              <a:rPr lang="en-US" altLang="zh-CN" sz="1800" dirty="0"/>
              <a:t>JIT</a:t>
            </a:r>
            <a:r>
              <a:rPr lang="zh-CN" altLang="en-US" sz="1800" dirty="0"/>
              <a:t>编译。</a:t>
            </a:r>
            <a:r>
              <a:rPr lang="en-US" altLang="zh-CN" sz="1800" dirty="0"/>
              <a:t>LLVM</a:t>
            </a:r>
            <a:r>
              <a:rPr lang="zh-CN" altLang="en-US" sz="1800" dirty="0"/>
              <a:t> </a:t>
            </a:r>
            <a:r>
              <a:rPr lang="en-US" altLang="zh-CN" sz="1800" dirty="0"/>
              <a:t>JIT</a:t>
            </a:r>
            <a:r>
              <a:rPr lang="zh-CN" altLang="en-US" sz="1800" dirty="0"/>
              <a:t> 编译器通常不断地分析正在执行的代码，并且识别代码的一部分，使得从编译中获得的性能加速超过编译该代码的性能开销。</a:t>
            </a:r>
          </a:p>
        </p:txBody>
      </p:sp>
      <p:pic>
        <p:nvPicPr>
          <p:cNvPr id="6" name="图片 5">
            <a:extLst>
              <a:ext uri="{FF2B5EF4-FFF2-40B4-BE49-F238E27FC236}">
                <a16:creationId xmlns:a16="http://schemas.microsoft.com/office/drawing/2014/main" id="{61C816FE-8B8F-684E-82E2-1358825826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68967" y="2492896"/>
            <a:ext cx="7272808" cy="3356681"/>
          </a:xfrm>
          <a:prstGeom prst="rect">
            <a:avLst/>
          </a:prstGeom>
        </p:spPr>
      </p:pic>
    </p:spTree>
    <p:extLst>
      <p:ext uri="{BB962C8B-B14F-4D97-AF65-F5344CB8AC3E}">
        <p14:creationId xmlns:p14="http://schemas.microsoft.com/office/powerpoint/2010/main" val="260464656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30000"/>
              </a:lnSpc>
              <a:buNone/>
            </a:pPr>
            <a:r>
              <a:rPr lang="en-US" altLang="zh-CN" sz="2400" dirty="0">
                <a:solidFill>
                  <a:srgbClr val="374154"/>
                </a:solidFill>
                <a:latin typeface="Gill Sans MT" panose="020B0502020104020203" pitchFamily="34" charset="0"/>
              </a:rPr>
              <a:t>LLVM/Clang</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process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principle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LLVM</a:t>
            </a:r>
            <a:r>
              <a:rPr lang="zh-CN" altLang="en-US" sz="2400" dirty="0">
                <a:solidFill>
                  <a:srgbClr val="374154"/>
                </a:solidFill>
                <a:latin typeface="Gill Sans MT" panose="020B0502020104020203" pitchFamily="34" charset="0"/>
              </a:rPr>
              <a:t> 架构和原理</a:t>
            </a:r>
            <a:endParaRPr lang="en-US" altLang="zh-CN" sz="2400" dirty="0">
              <a:solidFill>
                <a:srgbClr val="374154"/>
              </a:solidFill>
              <a:latin typeface="Gill Sans MT" panose="020B0502020104020203" pitchFamily="34" charset="0"/>
            </a:endParaRPr>
          </a:p>
          <a:p>
            <a:pPr lvl="1">
              <a:lnSpc>
                <a:spcPct val="130000"/>
              </a:lnSpc>
            </a:pP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项目发展历史</a:t>
            </a:r>
            <a:endParaRPr lang="en-US" altLang="zh-CN" sz="2000" dirty="0">
              <a:solidFill>
                <a:schemeClr val="bg2">
                  <a:lumMod val="90000"/>
                </a:schemeClr>
              </a:solidFill>
              <a:latin typeface="Gill Sans MT" panose="020B0502020104020203" pitchFamily="34" charset="0"/>
            </a:endParaRPr>
          </a:p>
          <a:p>
            <a:pPr lvl="1">
              <a:lnSpc>
                <a:spcPct val="130000"/>
              </a:lnSpc>
            </a:pP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基本设计原则和架构</a:t>
            </a:r>
            <a:endParaRPr lang="en-US" altLang="zh-CN" sz="2000" dirty="0">
              <a:solidFill>
                <a:schemeClr val="bg2">
                  <a:lumMod val="90000"/>
                </a:schemeClr>
              </a:solidFill>
              <a:latin typeface="Gill Sans MT" panose="020B0502020104020203" pitchFamily="34" charset="0"/>
            </a:endParaRPr>
          </a:p>
          <a:p>
            <a:pPr lvl="1">
              <a:lnSpc>
                <a:spcPct val="130000"/>
              </a:lnSpc>
            </a:pP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中间表示 </a:t>
            </a: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a:t>
            </a:r>
            <a:r>
              <a:rPr lang="en-US" altLang="zh-CN" sz="2000" dirty="0">
                <a:solidFill>
                  <a:schemeClr val="bg2">
                    <a:lumMod val="90000"/>
                  </a:schemeClr>
                </a:solidFill>
                <a:latin typeface="Gill Sans MT" panose="020B0502020104020203" pitchFamily="34" charset="0"/>
              </a:rPr>
              <a:t>IR</a:t>
            </a:r>
          </a:p>
          <a:p>
            <a:pPr lvl="1">
              <a:lnSpc>
                <a:spcPct val="130000"/>
              </a:lnSpc>
            </a:pPr>
            <a:r>
              <a:rPr lang="en-US" altLang="zh-CN" sz="2000" dirty="0">
                <a:solidFill>
                  <a:schemeClr val="bg2"/>
                </a:solidFill>
                <a:latin typeface="Gill Sans MT" panose="020B0502020104020203" pitchFamily="34" charset="0"/>
              </a:rPr>
              <a:t>LLVM</a:t>
            </a:r>
            <a:r>
              <a:rPr lang="zh-CN" altLang="en-US" sz="2000" dirty="0">
                <a:solidFill>
                  <a:schemeClr val="bg2"/>
                </a:solidFill>
                <a:latin typeface="Gill Sans MT" panose="020B0502020104020203" pitchFamily="34" charset="0"/>
              </a:rPr>
              <a:t> 前端过程</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LLVM</a:t>
            </a:r>
            <a:r>
              <a:rPr lang="zh-CN" altLang="en-US" sz="2000" dirty="0">
                <a:solidFill>
                  <a:schemeClr val="bg2"/>
                </a:solidFill>
                <a:latin typeface="Gill Sans MT" panose="020B0502020104020203" pitchFamily="34" charset="0"/>
              </a:rPr>
              <a:t> 中间优化</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后端生成</a:t>
            </a:r>
            <a:endParaRPr lang="en-US" altLang="zh-CN" sz="2000" dirty="0">
              <a:solidFill>
                <a:srgbClr val="374154"/>
              </a:solidFill>
              <a:latin typeface="Gill Sans MT" panose="020B0502020104020203" pitchFamily="34" charset="0"/>
            </a:endParaRPr>
          </a:p>
          <a:p>
            <a:pPr lvl="1">
              <a:lnSpc>
                <a:spcPct val="130000"/>
              </a:lnSpc>
            </a:pPr>
            <a:r>
              <a:rPr lang="zh-CN" altLang="en-US" sz="2000" dirty="0">
                <a:solidFill>
                  <a:srgbClr val="374154"/>
                </a:solidFill>
                <a:latin typeface="Gill Sans MT" panose="020B0502020104020203" pitchFamily="34" charset="0"/>
              </a:rPr>
              <a:t>基于 </a:t>
            </a: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项目</a:t>
            </a:r>
            <a:endParaRPr lang="en-US" altLang="zh-CN" sz="2000" dirty="0">
              <a:solidFill>
                <a:srgbClr val="374154"/>
              </a:solidFill>
              <a:latin typeface="Gill Sans MT" panose="020B0502020104020203" pitchFamily="34" charset="0"/>
            </a:endParaRPr>
          </a:p>
          <a:p>
            <a:pPr lvl="1">
              <a:lnSpc>
                <a:spcPct val="130000"/>
              </a:lnSpc>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903376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pPr algn="ctr"/>
            <a:r>
              <a:rPr kumimoji="1" lang="en-US" altLang="zh-CN" dirty="0">
                <a:latin typeface="Futura Medium" panose="020B0602020204020303" pitchFamily="34" charset="-79"/>
                <a:cs typeface="Futura Medium" panose="020B0602020204020303" pitchFamily="34" charset="-79"/>
              </a:rPr>
              <a:t>Why</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U</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Love</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Compiler</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not</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AI?</a:t>
            </a:r>
            <a:endParaRPr kumimoji="1" lang="zh-CN" altLang="en-US"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C7EC43F8-2E23-364B-BF65-F37B02EACE56}"/>
              </a:ext>
            </a:extLst>
          </p:cNvPr>
          <p:cNvPicPr>
            <a:picLocks noChangeAspect="1"/>
          </p:cNvPicPr>
          <p:nvPr/>
        </p:nvPicPr>
        <p:blipFill>
          <a:blip r:embed="rId2"/>
          <a:stretch>
            <a:fillRect/>
          </a:stretch>
        </p:blipFill>
        <p:spPr>
          <a:xfrm>
            <a:off x="409749" y="2060848"/>
            <a:ext cx="8834685" cy="3603621"/>
          </a:xfrm>
          <a:prstGeom prst="rect">
            <a:avLst/>
          </a:prstGeom>
        </p:spPr>
      </p:pic>
      <p:sp>
        <p:nvSpPr>
          <p:cNvPr id="5" name="矩形 4">
            <a:extLst>
              <a:ext uri="{FF2B5EF4-FFF2-40B4-BE49-F238E27FC236}">
                <a16:creationId xmlns:a16="http://schemas.microsoft.com/office/drawing/2014/main" id="{D27A2140-F31A-5B45-97A5-415DBC7B5983}"/>
              </a:ext>
            </a:extLst>
          </p:cNvPr>
          <p:cNvSpPr/>
          <p:nvPr/>
        </p:nvSpPr>
        <p:spPr>
          <a:xfrm>
            <a:off x="9554765" y="3068960"/>
            <a:ext cx="1947969" cy="1107996"/>
          </a:xfrm>
          <a:prstGeom prst="rect">
            <a:avLst/>
          </a:prstGeom>
        </p:spPr>
        <p:txBody>
          <a:bodyPr wrap="none">
            <a:spAutoFit/>
          </a:bodyPr>
          <a:lstStyle/>
          <a:p>
            <a:r>
              <a:rPr lang="en-US" altLang="zh-CN" sz="6600" dirty="0">
                <a:solidFill>
                  <a:srgbClr val="374154"/>
                </a:solidFill>
                <a:latin typeface="Gill Sans MT" panose="020B0502020104020203" pitchFamily="34" charset="0"/>
                <a:cs typeface="Futura Medium" panose="020B0602020204020303" pitchFamily="34" charset="-79"/>
              </a:rPr>
              <a:t>&lt;100</a:t>
            </a:r>
            <a:endParaRPr lang="zh-CN" altLang="en-US" sz="66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6621597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pPr algn="ctr"/>
            <a:r>
              <a:rPr kumimoji="1" lang="en-US" altLang="zh-CN" dirty="0">
                <a:latin typeface="Futura Medium" panose="020B0602020204020303" pitchFamily="34" charset="-79"/>
                <a:cs typeface="Futura Medium" panose="020B0602020204020303" pitchFamily="34" charset="-79"/>
              </a:rPr>
              <a:t>Why</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U</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Love</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Compiler</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not</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AI?</a:t>
            </a:r>
            <a:endParaRPr kumimoji="1" lang="zh-CN" altLang="en-US" dirty="0">
              <a:latin typeface="Futura Medium" panose="020B0602020204020303" pitchFamily="34" charset="-79"/>
              <a:cs typeface="Futura Medium" panose="020B0602020204020303" pitchFamily="34" charset="-79"/>
            </a:endParaRPr>
          </a:p>
        </p:txBody>
      </p:sp>
      <p:sp>
        <p:nvSpPr>
          <p:cNvPr id="5" name="矩形 4">
            <a:extLst>
              <a:ext uri="{FF2B5EF4-FFF2-40B4-BE49-F238E27FC236}">
                <a16:creationId xmlns:a16="http://schemas.microsoft.com/office/drawing/2014/main" id="{D27A2140-F31A-5B45-97A5-415DBC7B5983}"/>
              </a:ext>
            </a:extLst>
          </p:cNvPr>
          <p:cNvSpPr/>
          <p:nvPr/>
        </p:nvSpPr>
        <p:spPr>
          <a:xfrm>
            <a:off x="9391291" y="3068960"/>
            <a:ext cx="1947969" cy="1107996"/>
          </a:xfrm>
          <a:prstGeom prst="rect">
            <a:avLst/>
          </a:prstGeom>
        </p:spPr>
        <p:txBody>
          <a:bodyPr wrap="none">
            <a:spAutoFit/>
          </a:bodyPr>
          <a:lstStyle/>
          <a:p>
            <a:r>
              <a:rPr lang="en-US" altLang="zh-CN" sz="6600" dirty="0">
                <a:solidFill>
                  <a:srgbClr val="374154"/>
                </a:solidFill>
                <a:latin typeface="Gill Sans MT" panose="020B0502020104020203" pitchFamily="34" charset="0"/>
                <a:cs typeface="Futura Medium" panose="020B0602020204020303" pitchFamily="34" charset="-79"/>
              </a:rPr>
              <a:t>300+</a:t>
            </a:r>
            <a:endParaRPr lang="zh-CN" altLang="en-US" sz="6600" dirty="0">
              <a:solidFill>
                <a:srgbClr val="374154"/>
              </a:solidFill>
              <a:latin typeface="Gill Sans MT" panose="020B0502020104020203" pitchFamily="34" charset="0"/>
            </a:endParaRPr>
          </a:p>
        </p:txBody>
      </p:sp>
      <p:pic>
        <p:nvPicPr>
          <p:cNvPr id="3" name="图片 2">
            <a:extLst>
              <a:ext uri="{FF2B5EF4-FFF2-40B4-BE49-F238E27FC236}">
                <a16:creationId xmlns:a16="http://schemas.microsoft.com/office/drawing/2014/main" id="{05630CE0-C9E6-3B47-9BA3-7138520E494D}"/>
              </a:ext>
            </a:extLst>
          </p:cNvPr>
          <p:cNvPicPr>
            <a:picLocks noChangeAspect="1"/>
          </p:cNvPicPr>
          <p:nvPr/>
        </p:nvPicPr>
        <p:blipFill>
          <a:blip r:embed="rId2"/>
          <a:stretch>
            <a:fillRect/>
          </a:stretch>
        </p:blipFill>
        <p:spPr>
          <a:xfrm>
            <a:off x="841797" y="1700808"/>
            <a:ext cx="7875612" cy="4085844"/>
          </a:xfrm>
          <a:prstGeom prst="rect">
            <a:avLst/>
          </a:prstGeom>
        </p:spPr>
      </p:pic>
    </p:spTree>
    <p:extLst>
      <p:ext uri="{BB962C8B-B14F-4D97-AF65-F5344CB8AC3E}">
        <p14:creationId xmlns:p14="http://schemas.microsoft.com/office/powerpoint/2010/main" val="28974233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pPr algn="ctr"/>
            <a:r>
              <a:rPr kumimoji="1" lang="en-US" altLang="zh-CN" dirty="0">
                <a:latin typeface="Futura Medium" panose="020B0602020204020303" pitchFamily="34" charset="-79"/>
                <a:cs typeface="Futura Medium" panose="020B0602020204020303" pitchFamily="34" charset="-79"/>
              </a:rPr>
              <a:t>Why</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U</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Love</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Compiler</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not</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AI?</a:t>
            </a:r>
            <a:endParaRPr kumimoji="1" lang="zh-CN" altLang="en-US" dirty="0">
              <a:latin typeface="Futura Medium" panose="020B0602020204020303" pitchFamily="34" charset="-79"/>
              <a:cs typeface="Futura Medium" panose="020B0602020204020303" pitchFamily="34" charset="-79"/>
            </a:endParaRPr>
          </a:p>
        </p:txBody>
      </p:sp>
      <p:sp>
        <p:nvSpPr>
          <p:cNvPr id="5" name="矩形 4">
            <a:extLst>
              <a:ext uri="{FF2B5EF4-FFF2-40B4-BE49-F238E27FC236}">
                <a16:creationId xmlns:a16="http://schemas.microsoft.com/office/drawing/2014/main" id="{D27A2140-F31A-5B45-97A5-415DBC7B5983}"/>
              </a:ext>
            </a:extLst>
          </p:cNvPr>
          <p:cNvSpPr/>
          <p:nvPr/>
        </p:nvSpPr>
        <p:spPr>
          <a:xfrm>
            <a:off x="9625158" y="3122801"/>
            <a:ext cx="1947969" cy="1107996"/>
          </a:xfrm>
          <a:prstGeom prst="rect">
            <a:avLst/>
          </a:prstGeom>
        </p:spPr>
        <p:txBody>
          <a:bodyPr wrap="none">
            <a:spAutoFit/>
          </a:bodyPr>
          <a:lstStyle/>
          <a:p>
            <a:r>
              <a:rPr lang="en-US" altLang="zh-CN" sz="6600" dirty="0">
                <a:solidFill>
                  <a:srgbClr val="374154"/>
                </a:solidFill>
                <a:latin typeface="Gill Sans MT" panose="020B0502020104020203" pitchFamily="34" charset="0"/>
                <a:cs typeface="Futura Medium" panose="020B0602020204020303" pitchFamily="34" charset="-79"/>
              </a:rPr>
              <a:t>&lt;600</a:t>
            </a:r>
            <a:endParaRPr lang="zh-CN" altLang="en-US" sz="6600" dirty="0">
              <a:solidFill>
                <a:srgbClr val="374154"/>
              </a:solidFill>
              <a:latin typeface="Gill Sans MT" panose="020B0502020104020203" pitchFamily="34" charset="0"/>
            </a:endParaRPr>
          </a:p>
        </p:txBody>
      </p:sp>
      <p:pic>
        <p:nvPicPr>
          <p:cNvPr id="4" name="图片 3">
            <a:extLst>
              <a:ext uri="{FF2B5EF4-FFF2-40B4-BE49-F238E27FC236}">
                <a16:creationId xmlns:a16="http://schemas.microsoft.com/office/drawing/2014/main" id="{264696AD-E33A-E34E-B1E4-CA7E26189C5B}"/>
              </a:ext>
            </a:extLst>
          </p:cNvPr>
          <p:cNvPicPr>
            <a:picLocks noChangeAspect="1"/>
          </p:cNvPicPr>
          <p:nvPr/>
        </p:nvPicPr>
        <p:blipFill>
          <a:blip r:embed="rId2"/>
          <a:stretch>
            <a:fillRect/>
          </a:stretch>
        </p:blipFill>
        <p:spPr>
          <a:xfrm>
            <a:off x="623636" y="1916832"/>
            <a:ext cx="8618662" cy="3519934"/>
          </a:xfrm>
          <a:prstGeom prst="rect">
            <a:avLst/>
          </a:prstGeom>
        </p:spPr>
      </p:pic>
    </p:spTree>
    <p:extLst>
      <p:ext uri="{BB962C8B-B14F-4D97-AF65-F5344CB8AC3E}">
        <p14:creationId xmlns:p14="http://schemas.microsoft.com/office/powerpoint/2010/main" val="205105796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pPr algn="ctr"/>
            <a:r>
              <a:rPr kumimoji="1" lang="en-US" altLang="zh-CN" dirty="0">
                <a:latin typeface="Futura Medium" panose="020B0602020204020303" pitchFamily="34" charset="-79"/>
                <a:cs typeface="Futura Medium" panose="020B0602020204020303" pitchFamily="34" charset="-79"/>
              </a:rPr>
              <a:t>Why</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U</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Love</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Compiler</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not</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AI?</a:t>
            </a:r>
            <a:endParaRPr kumimoji="1" lang="zh-CN" altLang="en-US" dirty="0">
              <a:latin typeface="Futura Medium" panose="020B0602020204020303" pitchFamily="34" charset="-79"/>
              <a:cs typeface="Futura Medium" panose="020B0602020204020303" pitchFamily="34" charset="-79"/>
            </a:endParaRPr>
          </a:p>
        </p:txBody>
      </p:sp>
      <p:sp>
        <p:nvSpPr>
          <p:cNvPr id="5" name="矩形 4">
            <a:extLst>
              <a:ext uri="{FF2B5EF4-FFF2-40B4-BE49-F238E27FC236}">
                <a16:creationId xmlns:a16="http://schemas.microsoft.com/office/drawing/2014/main" id="{D27A2140-F31A-5B45-97A5-415DBC7B5983}"/>
              </a:ext>
            </a:extLst>
          </p:cNvPr>
          <p:cNvSpPr/>
          <p:nvPr/>
        </p:nvSpPr>
        <p:spPr>
          <a:xfrm>
            <a:off x="9625158" y="3122801"/>
            <a:ext cx="1877437" cy="1107996"/>
          </a:xfrm>
          <a:prstGeom prst="rect">
            <a:avLst/>
          </a:prstGeom>
        </p:spPr>
        <p:txBody>
          <a:bodyPr wrap="none">
            <a:spAutoFit/>
          </a:bodyPr>
          <a:lstStyle/>
          <a:p>
            <a:r>
              <a:rPr lang="en-US" altLang="zh-CN" sz="6600" dirty="0">
                <a:solidFill>
                  <a:srgbClr val="374154"/>
                </a:solidFill>
                <a:latin typeface="Gill Sans MT" panose="020B0502020104020203" pitchFamily="34" charset="0"/>
                <a:cs typeface="Futura Medium" panose="020B0602020204020303" pitchFamily="34" charset="-79"/>
              </a:rPr>
              <a:t>1500</a:t>
            </a:r>
            <a:endParaRPr lang="zh-CN" altLang="en-US" sz="6600" dirty="0">
              <a:solidFill>
                <a:srgbClr val="374154"/>
              </a:solidFill>
              <a:latin typeface="Gill Sans MT" panose="020B0502020104020203" pitchFamily="34" charset="0"/>
            </a:endParaRPr>
          </a:p>
        </p:txBody>
      </p:sp>
      <p:pic>
        <p:nvPicPr>
          <p:cNvPr id="3" name="图片 2">
            <a:extLst>
              <a:ext uri="{FF2B5EF4-FFF2-40B4-BE49-F238E27FC236}">
                <a16:creationId xmlns:a16="http://schemas.microsoft.com/office/drawing/2014/main" id="{F4CD6CBC-76AE-504C-80B6-EA85516296DE}"/>
              </a:ext>
            </a:extLst>
          </p:cNvPr>
          <p:cNvPicPr>
            <a:picLocks noChangeAspect="1"/>
          </p:cNvPicPr>
          <p:nvPr/>
        </p:nvPicPr>
        <p:blipFill>
          <a:blip r:embed="rId2"/>
          <a:stretch>
            <a:fillRect/>
          </a:stretch>
        </p:blipFill>
        <p:spPr>
          <a:xfrm>
            <a:off x="337741" y="1700808"/>
            <a:ext cx="8978702" cy="3955652"/>
          </a:xfrm>
          <a:prstGeom prst="rect">
            <a:avLst/>
          </a:prstGeom>
        </p:spPr>
      </p:pic>
    </p:spTree>
    <p:extLst>
      <p:ext uri="{BB962C8B-B14F-4D97-AF65-F5344CB8AC3E}">
        <p14:creationId xmlns:p14="http://schemas.microsoft.com/office/powerpoint/2010/main" val="245439392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LLVM</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p>
        </p:txBody>
      </p:sp>
      <p:pic>
        <p:nvPicPr>
          <p:cNvPr id="3" name="图片 2">
            <a:extLst>
              <a:ext uri="{FF2B5EF4-FFF2-40B4-BE49-F238E27FC236}">
                <a16:creationId xmlns:a16="http://schemas.microsoft.com/office/drawing/2014/main" id="{2F420060-9AFB-D144-9A1A-D622F238B080}"/>
              </a:ext>
            </a:extLst>
          </p:cNvPr>
          <p:cNvPicPr>
            <a:picLocks noChangeAspect="1"/>
          </p:cNvPicPr>
          <p:nvPr/>
        </p:nvPicPr>
        <p:blipFill>
          <a:blip r:embed="rId2"/>
          <a:stretch>
            <a:fillRect/>
          </a:stretch>
        </p:blipFill>
        <p:spPr>
          <a:xfrm>
            <a:off x="116138" y="2060848"/>
            <a:ext cx="11964485" cy="3384376"/>
          </a:xfrm>
          <a:prstGeom prst="rect">
            <a:avLst/>
          </a:prstGeom>
        </p:spPr>
      </p:pic>
    </p:spTree>
    <p:extLst>
      <p:ext uri="{BB962C8B-B14F-4D97-AF65-F5344CB8AC3E}">
        <p14:creationId xmlns:p14="http://schemas.microsoft.com/office/powerpoint/2010/main" val="27394151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57DF065-F246-324B-AFDA-7D03104A0A17}"/>
              </a:ext>
            </a:extLst>
          </p:cNvPr>
          <p:cNvSpPr>
            <a:spLocks noGrp="1"/>
          </p:cNvSpPr>
          <p:nvPr>
            <p:ph type="title"/>
          </p:nvPr>
        </p:nvSpPr>
        <p:spPr/>
        <p:txBody>
          <a:bodyPr/>
          <a:lstStyle/>
          <a:p>
            <a:r>
              <a:rPr lang="en-US" altLang="zh-CN" dirty="0"/>
              <a:t>Syntactic</a:t>
            </a:r>
            <a:r>
              <a:rPr lang="zh-CN" altLang="en-US" dirty="0"/>
              <a:t> </a:t>
            </a:r>
            <a:r>
              <a:rPr lang="en-US" altLang="zh-CN" dirty="0"/>
              <a:t>analysis</a:t>
            </a:r>
            <a:r>
              <a:rPr lang="zh-CN" altLang="en-US" dirty="0"/>
              <a:t> 语法分析</a:t>
            </a:r>
            <a:br>
              <a:rPr lang="zh-CN" altLang="en-US" dirty="0"/>
            </a:br>
            <a:endParaRPr lang="zh-CN" altLang="en-US" dirty="0"/>
          </a:p>
        </p:txBody>
      </p:sp>
      <p:sp>
        <p:nvSpPr>
          <p:cNvPr id="6" name="内容占位符 5">
            <a:extLst>
              <a:ext uri="{FF2B5EF4-FFF2-40B4-BE49-F238E27FC236}">
                <a16:creationId xmlns:a16="http://schemas.microsoft.com/office/drawing/2014/main" id="{297DCA22-AA8B-EF43-8FFA-B21C60D3C230}"/>
              </a:ext>
            </a:extLst>
          </p:cNvPr>
          <p:cNvSpPr>
            <a:spLocks noGrp="1"/>
          </p:cNvSpPr>
          <p:nvPr>
            <p:ph sz="half" idx="1"/>
          </p:nvPr>
        </p:nvSpPr>
        <p:spPr/>
        <p:txBody>
          <a:bodyPr/>
          <a:lstStyle/>
          <a:p>
            <a:pPr>
              <a:lnSpc>
                <a:spcPct val="150000"/>
              </a:lnSpc>
            </a:pPr>
            <a:r>
              <a:rPr lang="zh-CN" altLang="en-US" sz="1800" dirty="0"/>
              <a:t>分组标记以形成表达式、语句、函数体等。检查一组标记是否有意义，考虑代码物理布局，未分析代码的意思，就像英语中的语法分析，不关心你说了什么，只考虑句子是否正确，并输出语法树（</a:t>
            </a:r>
            <a:r>
              <a:rPr lang="en-US" altLang="zh-CN" sz="1800" dirty="0"/>
              <a:t>AST</a:t>
            </a:r>
            <a:r>
              <a:rPr lang="zh-CN" altLang="en-US" sz="1800" dirty="0"/>
              <a:t>）。</a:t>
            </a:r>
            <a:endParaRPr lang="zh-CN" altLang="en-US" sz="1600" dirty="0"/>
          </a:p>
        </p:txBody>
      </p:sp>
      <p:sp>
        <p:nvSpPr>
          <p:cNvPr id="3" name="矩形 2">
            <a:extLst>
              <a:ext uri="{FF2B5EF4-FFF2-40B4-BE49-F238E27FC236}">
                <a16:creationId xmlns:a16="http://schemas.microsoft.com/office/drawing/2014/main" id="{94FE4062-E145-F147-B7C6-61A4586A9B96}"/>
              </a:ext>
            </a:extLst>
          </p:cNvPr>
          <p:cNvSpPr/>
          <p:nvPr/>
        </p:nvSpPr>
        <p:spPr>
          <a:xfrm>
            <a:off x="4370189" y="6309320"/>
            <a:ext cx="4511876" cy="369332"/>
          </a:xfrm>
          <a:prstGeom prst="rect">
            <a:avLst/>
          </a:prstGeom>
        </p:spPr>
        <p:txBody>
          <a:bodyPr wrap="none">
            <a:spAutoFit/>
          </a:bodyPr>
          <a:lstStyle/>
          <a:p>
            <a:r>
              <a:rPr lang="en-US" altLang="zh-CN" dirty="0">
                <a:solidFill>
                  <a:srgbClr val="00FA00"/>
                </a:solidFill>
              </a:rPr>
              <a:t>$</a:t>
            </a:r>
            <a:r>
              <a:rPr lang="zh-CN" altLang="en-US" dirty="0">
                <a:solidFill>
                  <a:srgbClr val="00FA00"/>
                </a:solidFill>
              </a:rPr>
              <a:t> clang -fsyntax-only -Xclang -ast-dump hello.c</a:t>
            </a:r>
          </a:p>
        </p:txBody>
      </p:sp>
      <p:pic>
        <p:nvPicPr>
          <p:cNvPr id="7" name="图片 6">
            <a:extLst>
              <a:ext uri="{FF2B5EF4-FFF2-40B4-BE49-F238E27FC236}">
                <a16:creationId xmlns:a16="http://schemas.microsoft.com/office/drawing/2014/main" id="{B1743431-D0C7-164E-B9E3-30A6790419B8}"/>
              </a:ext>
            </a:extLst>
          </p:cNvPr>
          <p:cNvPicPr>
            <a:picLocks noChangeAspect="1"/>
          </p:cNvPicPr>
          <p:nvPr/>
        </p:nvPicPr>
        <p:blipFill>
          <a:blip r:embed="rId2"/>
          <a:stretch>
            <a:fillRect/>
          </a:stretch>
        </p:blipFill>
        <p:spPr>
          <a:xfrm>
            <a:off x="3290069" y="2484304"/>
            <a:ext cx="6111180" cy="3662373"/>
          </a:xfrm>
          <a:prstGeom prst="rect">
            <a:avLst/>
          </a:prstGeom>
        </p:spPr>
      </p:pic>
    </p:spTree>
    <p:extLst>
      <p:ext uri="{BB962C8B-B14F-4D97-AF65-F5344CB8AC3E}">
        <p14:creationId xmlns:p14="http://schemas.microsoft.com/office/powerpoint/2010/main" val="297451686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28486</TotalTime>
  <Words>1097</Words>
  <Application>Microsoft Macintosh PowerPoint</Application>
  <PresentationFormat>自定义</PresentationFormat>
  <Paragraphs>90</Paragraphs>
  <Slides>30</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30</vt:i4>
      </vt:variant>
    </vt:vector>
  </HeadingPairs>
  <TitlesOfParts>
    <vt:vector size="49"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PowerPoint 演示文稿</vt:lpstr>
      <vt:lpstr>Why U Love Compiler not AI?</vt:lpstr>
      <vt:lpstr>Why U Love Compiler not AI?</vt:lpstr>
      <vt:lpstr>Why U Love Compiler not AI?</vt:lpstr>
      <vt:lpstr>Why U Love Compiler not AI?</vt:lpstr>
      <vt:lpstr>LLVM Architecture</vt:lpstr>
      <vt:lpstr>Syntactic analysis 语法分析 </vt:lpstr>
      <vt:lpstr>LLVM Architecture</vt:lpstr>
      <vt:lpstr>Finding Pass</vt:lpstr>
      <vt:lpstr>PowerPoint 演示文稿</vt:lpstr>
      <vt:lpstr>LLVM Architecture</vt:lpstr>
      <vt:lpstr>LLVM Architecture</vt:lpstr>
      <vt:lpstr>LLVM Backend Pass</vt:lpstr>
      <vt:lpstr>Instruction Selection 指令选择</vt:lpstr>
      <vt:lpstr>Instruction Scheduling 指令调度</vt:lpstr>
      <vt:lpstr>Register Allocation 寄存器分配</vt:lpstr>
      <vt:lpstr>Instruction Scheduling 指令调度</vt:lpstr>
      <vt:lpstr>Code Emission 代码输出</vt:lpstr>
      <vt:lpstr>PowerPoint 演示文稿</vt:lpstr>
      <vt:lpstr>PowerPoint 演示文稿</vt:lpstr>
      <vt:lpstr>LLVM之父Chris Lattner：编译器的黄金时代</vt:lpstr>
      <vt:lpstr>LLVM之父Chris Lattner：编译器的黄金时代</vt:lpstr>
      <vt:lpstr>XLA：优化机器学习编译器</vt:lpstr>
      <vt:lpstr>JAX：高性能的数值计算库</vt:lpstr>
      <vt:lpstr>TensorFlow：机器学习平台</vt:lpstr>
      <vt:lpstr>TVM 端到端深度学习编译器</vt:lpstr>
      <vt:lpstr>Julia：面向科学计算的高性能动态编程语言</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4036</cp:revision>
  <dcterms:created xsi:type="dcterms:W3CDTF">2015-01-14T10:38:57Z</dcterms:created>
  <dcterms:modified xsi:type="dcterms:W3CDTF">2022-11-25T20:42:51Z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